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Единый сельх. Налог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Госпошлина</c:v>
                </c:pt>
                <c:pt idx="5">
                  <c:v>Акцизы</c:v>
                </c:pt>
                <c:pt idx="6">
                  <c:v>Доходы от продажи земли</c:v>
                </c:pt>
                <c:pt idx="7">
                  <c:v>Дотации</c:v>
                </c:pt>
                <c:pt idx="8">
                  <c:v>Субвенции</c:v>
                </c:pt>
                <c:pt idx="9">
                  <c:v>Субсидии</c:v>
                </c:pt>
                <c:pt idx="10">
                  <c:v>Иные 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135.30000000000001</c:v>
                </c:pt>
                <c:pt idx="1">
                  <c:v>5.0999999999999996</c:v>
                </c:pt>
                <c:pt idx="2">
                  <c:v>336.6</c:v>
                </c:pt>
                <c:pt idx="3">
                  <c:v>3967.6</c:v>
                </c:pt>
                <c:pt idx="4">
                  <c:v>10</c:v>
                </c:pt>
                <c:pt idx="5">
                  <c:v>1855.2</c:v>
                </c:pt>
                <c:pt idx="6" formatCode="0.0">
                  <c:v>141.5</c:v>
                </c:pt>
                <c:pt idx="7">
                  <c:v>13109.7</c:v>
                </c:pt>
                <c:pt idx="8" formatCode="0.0">
                  <c:v>226.7</c:v>
                </c:pt>
                <c:pt idx="9" formatCode="0.0">
                  <c:v>10200</c:v>
                </c:pt>
                <c:pt idx="10" formatCode="0.0">
                  <c:v>1601.8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6909.3</c:v>
                </c:pt>
                <c:pt idx="1">
                  <c:v>115.1</c:v>
                </c:pt>
                <c:pt idx="2">
                  <c:v>78.599999999999994</c:v>
                </c:pt>
                <c:pt idx="3">
                  <c:v>9184.7999999999993</c:v>
                </c:pt>
                <c:pt idx="4" formatCode="0.0">
                  <c:v>5221.6000000000004</c:v>
                </c:pt>
                <c:pt idx="5">
                  <c:v>0.4</c:v>
                </c:pt>
                <c:pt idx="6">
                  <c:v>9673.1</c:v>
                </c:pt>
                <c:pt idx="7">
                  <c:v>719.7</c:v>
                </c:pt>
                <c:pt idx="8">
                  <c:v>12.9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B277A-2FAB-48F1-ACB0-6C0F5588CF91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167E6-1838-49FF-B8A2-A59305E02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6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67E6-1838-49FF-B8A2-A59305E027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8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3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3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8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836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4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55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4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10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9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1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1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6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1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7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1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D09E03-D75E-45BA-86E0-D32FF295E77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4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elikoe.selo@yandex.r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v-selo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tretch/>
        </p:blipFill>
        <p:spPr>
          <a:xfrm>
            <a:off x="0" y="0"/>
            <a:ext cx="12192000" cy="75618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73190" y="498764"/>
            <a:ext cx="63952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Бюджет для граждан Великосельского сельского поселения за 2023 год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392" y="5474525"/>
            <a:ext cx="11139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На основании решения Совета депутатов Великосельского сельского поселения от  30.12.2022 г. № 115 «О бюджете Великосельского сельского поселения на 2023 год и плановый период 2024 и 2025 годов</a:t>
            </a:r>
            <a:endParaRPr lang="ru-RU" sz="2000" b="1" dirty="0"/>
          </a:p>
        </p:txBody>
      </p:sp>
      <p:pic>
        <p:nvPicPr>
          <p:cNvPr id="7" name="Рисунок 43"/>
          <p:cNvPicPr/>
          <p:nvPr/>
        </p:nvPicPr>
        <p:blipFill>
          <a:blip r:embed="rId3"/>
          <a:stretch/>
        </p:blipFill>
        <p:spPr>
          <a:xfrm>
            <a:off x="1303543" y="734403"/>
            <a:ext cx="3386880" cy="4005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54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387" y="344384"/>
            <a:ext cx="11412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МУНИЦИПАЛЬНЫЕ ПРОГРАММЫ БЮДЖЕТА ВЕЛИКОСЕЛЬСКОГО СЕЛЬСКОГО ПОСЕЛЕНИЯ 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78831"/>
              </p:ext>
            </p:extLst>
          </p:nvPr>
        </p:nvGraphicFramePr>
        <p:xfrm>
          <a:off x="332508" y="719666"/>
          <a:ext cx="11249892" cy="478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1900"/>
                <a:gridCol w="13579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 Великосельского сельского поселения является программным. На </a:t>
                      </a:r>
                      <a:r>
                        <a:rPr lang="ru-RU" dirty="0" smtClean="0"/>
                        <a:t>2023  </a:t>
                      </a:r>
                      <a:r>
                        <a:rPr lang="ru-RU" dirty="0" smtClean="0"/>
                        <a:t>год разработаны и утверждены 10 муниципальных программ.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</a:t>
                      </a:r>
                      <a:r>
                        <a:rPr lang="ru-RU" dirty="0" smtClean="0"/>
                        <a:t>год (тыс. руб.)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«Повышение эффективности бюджетных расходов Великосельского сельского поселения на </a:t>
                      </a:r>
                      <a:r>
                        <a:rPr lang="ru-RU" sz="1200" dirty="0" smtClean="0"/>
                        <a:t>2022-2025 </a:t>
                      </a:r>
                      <a:r>
                        <a:rPr lang="ru-RU" sz="1200" dirty="0" smtClean="0"/>
                        <a:t>годы»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45,4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«Обеспечение первичных мер пожарной безопасности на территории Великосельского сельского поселения на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2022-2025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78,6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«Совершенствование и содержание автомобильных дорог общего пользования местного значения на территории Великосельского сельского поселения на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2022-2025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</a:t>
                      </a:r>
                      <a:r>
                        <a:rPr lang="ru-RU" sz="1200" b="1" baseline="0" dirty="0" smtClean="0"/>
                        <a:t> 184,3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малого и среднего предпринимательства в Великосельском сельском поселении на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2022-2025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годы»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0,5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«Энергосбережение и повышение энергетической эффективности на территории Великосельского сельского поселения на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2022-2025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31,1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«Организация благоустройства территории и содержание объектов внешнего благоустройства на территории Великосельского сельского поселения на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2022-2025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</a:t>
                      </a:r>
                      <a:r>
                        <a:rPr lang="ru-RU" sz="1200" b="1" baseline="0" dirty="0" smtClean="0"/>
                        <a:t> 090,5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информационного общества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Великосельского сельского поселения на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2022-2025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148,6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культуры на территории Великосельского сельского поселения на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2022-2025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</a:t>
                      </a:r>
                      <a:r>
                        <a:rPr lang="ru-RU" sz="1200" b="1" baseline="0" dirty="0" smtClean="0"/>
                        <a:t> 673,1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системы муниципальной службы и деятельности Администрации Великосельского сельского поселения на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2022-2025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5,9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«Управление муниципальным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имуществом, использование и охрана земель Великосельского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сельского поселения на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2022-2025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377,1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1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kazvdom.ru/wp-content/uploads/2016/03/%D0%9D%D0%90%D0%A8%D0%98-%D0%9A%D0%9E%D0%9D%D0%A2%D0%90%D0%9A%D0%A2%D0%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63" y="1"/>
            <a:ext cx="9525000" cy="17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5013" y="1508166"/>
            <a:ext cx="114359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Муниципальное учреждение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Администрация Великосельского сельского поселения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175231, Новгородская область, Старорусский район,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д. Сусолово, д. 5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Тел./факс 8(81652)72184, 8(81652)72119, 8(81652)72020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Адрес электронной почты: </a:t>
            </a:r>
            <a:r>
              <a:rPr lang="en-US" sz="3200" b="1" dirty="0" smtClean="0">
                <a:solidFill>
                  <a:srgbClr val="FF0000"/>
                </a:solidFill>
                <a:hlinkClick r:id="rId3"/>
              </a:rPr>
              <a:t>velikoe.selo@yandex.ru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Адрес официального сайта в сети Интернет: </a:t>
            </a:r>
            <a:r>
              <a:rPr lang="en-US" sz="3200" b="1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sz="3200" b="1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sz="3200" b="1" dirty="0" smtClean="0">
                <a:solidFill>
                  <a:srgbClr val="FF0000"/>
                </a:solidFill>
                <a:hlinkClick r:id="rId4"/>
              </a:rPr>
              <a:t>v-selo.ru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Глава администрации поселения: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Петрова </a:t>
            </a:r>
            <a:r>
              <a:rPr lang="ru-RU" sz="3200" b="1" smtClean="0">
                <a:solidFill>
                  <a:srgbClr val="FF0000"/>
                </a:solidFill>
              </a:rPr>
              <a:t>Ольга Анатольевна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1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99" y="548639"/>
            <a:ext cx="3888879" cy="29173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260" y="662643"/>
            <a:ext cx="83721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Представляем Вашему вниманию информационный материал - «Бюджет для граждан», который в доступной форме познакомит Вас с положениями основного финансового документа Великосельского сельского поселения - бюджетом Великосельского сельского поселения Старорусского муниципального района на 2023 год и плановый период 2024 – 2025 годы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6260" y="3538847"/>
            <a:ext cx="1154281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Каждый житель нашего поселения сможет самостоятельно ознакомиться с тем, каким образом расходуются бюджетные средства, какие задачи решаются при помощи бюджетных средств и какие программы являются для нас приоритетными; сможет разобраться в том, как бюджетная политика влияет на развитие нашего поселения, на улучшение качества жизни населения и каких результатов мы хотим добиться. </a:t>
            </a:r>
          </a:p>
          <a:p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Представленная информация обеспечивает реализацию принципов прозрачности и открытости бюджетного процесса в Великосельском сельском поселении. </a:t>
            </a:r>
          </a:p>
          <a:p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Глава Великосельского сельского поселения:</a:t>
            </a:r>
            <a:r>
              <a:rPr lang="ru-RU" sz="2000" b="1" i="0" u="none" strike="noStrike" dirty="0" smtClean="0">
                <a:latin typeface="Calibri" panose="020F0502020204030204" pitchFamily="34" charset="0"/>
              </a:rPr>
              <a:t> Ольга Анатольевна Петрова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0958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30" y="556161"/>
            <a:ext cx="1176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2930" y="740827"/>
            <a:ext cx="115230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800" b="1" i="0" u="none" strike="noStrike" baseline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Что такое «Бюджет для граждан?» </a:t>
            </a:r>
            <a:endParaRPr lang="ru-RU" sz="2800" b="0" i="0" u="none" strike="noStrike" baseline="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«</a:t>
            </a:r>
            <a:r>
              <a:rPr lang="ru-RU" sz="2000" b="1" dirty="0">
                <a:latin typeface="Calibri" panose="020F0502020204030204" pitchFamily="34" charset="0"/>
              </a:rPr>
              <a:t>Бюджет для граждан» </a:t>
            </a:r>
            <a:r>
              <a:rPr lang="ru-RU" sz="2000" dirty="0">
                <a:latin typeface="Calibri" panose="020F0502020204030204" pitchFamily="34" charset="0"/>
              </a:rPr>
              <a:t>познакомит вас с положениями решения Совета </a:t>
            </a:r>
            <a:r>
              <a:rPr lang="ru-RU" sz="2000" dirty="0" smtClean="0">
                <a:latin typeface="Calibri" panose="020F0502020204030204" pitchFamily="34" charset="0"/>
              </a:rPr>
              <a:t>Великосельского </a:t>
            </a:r>
            <a:r>
              <a:rPr lang="ru-RU" sz="2000" dirty="0">
                <a:latin typeface="Calibri" panose="020F0502020204030204" pitchFamily="34" charset="0"/>
              </a:rPr>
              <a:t>сельского поселения о бюджете сельского поселения </a:t>
            </a:r>
            <a:r>
              <a:rPr lang="ru-RU" sz="2000" dirty="0" smtClean="0">
                <a:latin typeface="Calibri" panose="020F0502020204030204" pitchFamily="34" charset="0"/>
              </a:rPr>
              <a:t>за 2023 </a:t>
            </a:r>
            <a:r>
              <a:rPr lang="ru-RU" sz="2000" dirty="0">
                <a:latin typeface="Calibri" panose="020F0502020204030204" pitchFamily="34" charset="0"/>
              </a:rPr>
              <a:t>год и плановый период </a:t>
            </a:r>
            <a:r>
              <a:rPr lang="ru-RU" sz="2000" dirty="0" smtClean="0">
                <a:latin typeface="Calibri" panose="020F0502020204030204" pitchFamily="34" charset="0"/>
              </a:rPr>
              <a:t>2024 </a:t>
            </a:r>
            <a:r>
              <a:rPr lang="ru-RU" sz="2000" dirty="0">
                <a:latin typeface="Calibri" panose="020F0502020204030204" pitchFamily="34" charset="0"/>
              </a:rPr>
              <a:t>и </a:t>
            </a:r>
            <a:r>
              <a:rPr lang="ru-RU" sz="2000" dirty="0" smtClean="0">
                <a:latin typeface="Calibri" panose="020F0502020204030204" pitchFamily="34" charset="0"/>
              </a:rPr>
              <a:t>2025 </a:t>
            </a:r>
            <a:r>
              <a:rPr lang="ru-RU" sz="2000" dirty="0">
                <a:latin typeface="Calibri" panose="020F0502020204030204" pitchFamily="34" charset="0"/>
              </a:rPr>
              <a:t>годов. </a:t>
            </a:r>
          </a:p>
          <a:p>
            <a:r>
              <a:rPr lang="ru-RU" sz="2000" i="1" dirty="0">
                <a:latin typeface="Calibri" panose="020F0502020204030204" pitchFamily="34" charset="0"/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поселения затрагивает интересы каждого жителя </a:t>
            </a:r>
            <a:r>
              <a:rPr lang="ru-RU" sz="2000" i="1" dirty="0" smtClean="0">
                <a:latin typeface="Calibri" panose="020F0502020204030204" pitchFamily="34" charset="0"/>
              </a:rPr>
              <a:t>Великосельского сельского </a:t>
            </a:r>
            <a:r>
              <a:rPr lang="ru-RU" sz="2000" i="1" dirty="0">
                <a:latin typeface="Calibri" panose="020F0502020204030204" pitchFamily="34" charset="0"/>
              </a:rPr>
              <a:t>поселения. </a:t>
            </a:r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i="1" dirty="0">
                <a:latin typeface="Calibri" panose="020F0502020204030204" pitchFamily="34" charset="0"/>
              </a:rPr>
              <a:t>Мы постарались в доступной и понятной форме для граждан, показать основные показатели бюджета нашего поселения.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4095592"/>
            <a:ext cx="4120738" cy="2602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48" y="4095592"/>
            <a:ext cx="3705101" cy="26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6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158" y="415636"/>
            <a:ext cx="9915897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b="1" i="0" u="none" strike="noStrike" baseline="0" dirty="0" smtClean="0">
                <a:latin typeface="Calibri" panose="020F0502020204030204" pitchFamily="34" charset="0"/>
              </a:rPr>
              <a:t>Бюджетный процесс </a:t>
            </a:r>
            <a:endParaRPr lang="ru-RU" sz="2400" b="0" i="0" u="none" strike="noStrike" baseline="0" dirty="0" smtClean="0">
              <a:latin typeface="Calibri" panose="020F0502020204030204" pitchFamily="34" charset="0"/>
            </a:endParaRPr>
          </a:p>
          <a:p>
            <a:pPr algn="ctr"/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стадии ежегодного формирования и исполнения бюджета </a:t>
            </a:r>
            <a:endParaRPr lang="ru-RU" sz="2000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1911926" y="1569938"/>
            <a:ext cx="3158837" cy="157702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6311" y="1947553"/>
            <a:ext cx="264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3. Утверждение проекта бюджета на очередной год и плановый период</a:t>
            </a:r>
            <a:endParaRPr lang="ru-RU" sz="1600" b="1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1223158" y="3370237"/>
            <a:ext cx="3420093" cy="135853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581891" y="4952050"/>
            <a:ext cx="3396343" cy="157938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6483927" y="1569938"/>
            <a:ext cx="3313216" cy="120401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6994565" y="3146961"/>
            <a:ext cx="3930734" cy="143691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8277100" y="5094514"/>
            <a:ext cx="3325091" cy="1289661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16926" y="3491346"/>
            <a:ext cx="2315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2. Рассмотрение проекта бюджета на очередной год и плановый период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92530" y="5438899"/>
            <a:ext cx="247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1. Составление проекта бюджета на очередной год и плановый период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0810" y="1857299"/>
            <a:ext cx="2671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4. Исполнение бюджета в текущем году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47710" y="3370237"/>
            <a:ext cx="301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5. Формирование отчета об исполнении бюджета предыдущего года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835242" y="5296395"/>
            <a:ext cx="2220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6. Утверждение отчета об исполнении бюджета предыдущего года</a:t>
            </a:r>
            <a:endParaRPr lang="ru-RU" sz="1600" b="1" dirty="0"/>
          </a:p>
        </p:txBody>
      </p:sp>
      <p:pic>
        <p:nvPicPr>
          <p:cNvPr id="2050" name="Picture 2" descr="https://static5.depositphotos.com/1020482/535/i/950/depositphotos_5354376-stock-photo-3d-character-reading-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58" y="3640061"/>
            <a:ext cx="1995051" cy="32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5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4436" y="213756"/>
            <a:ext cx="83958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8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Основные характеристики бюджета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10639" y="736976"/>
            <a:ext cx="2315688" cy="12818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3772" y="890649"/>
            <a:ext cx="18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ДОХОДЫ БЮДЖЕТА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2882341" y="949385"/>
            <a:ext cx="1023073" cy="237126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2945081" y="1598535"/>
            <a:ext cx="978408" cy="277766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56364" y="736976"/>
            <a:ext cx="776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 smtClean="0">
                <a:latin typeface="Calibri" panose="020F0502020204030204" pitchFamily="34" charset="0"/>
              </a:rPr>
              <a:t>собственные - НАЛОГОВЫЕ и НЕНАЛОГОВЫЕ доходы;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42243" y="1357117"/>
            <a:ext cx="7880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 smtClean="0">
                <a:latin typeface="Calibri" panose="020F0502020204030204" pitchFamily="34" charset="0"/>
              </a:rPr>
              <a:t>безвозмездные поступления </a:t>
            </a:r>
            <a:r>
              <a:rPr lang="ru-RU" b="0" i="0" u="none" strike="noStrike" baseline="0" dirty="0" smtClean="0">
                <a:latin typeface="Calibri" panose="020F0502020204030204" pitchFamily="34" charset="0"/>
              </a:rPr>
              <a:t>от других бюджетов бюджетной системы РФ </a:t>
            </a:r>
            <a:r>
              <a:rPr lang="ru-RU" b="1" i="0" u="none" strike="noStrike" baseline="0" dirty="0" smtClean="0">
                <a:latin typeface="Calibri" panose="020F0502020204030204" pitchFamily="34" charset="0"/>
              </a:rPr>
              <a:t>- ДОТАЦИИ, СУБСИДИИ, СУБВЕНЦИИ, ИНЫЕ МЕЖБЮДЖЕТНЫЕ ТРАНСФЕРТЫ</a:t>
            </a:r>
            <a:r>
              <a:rPr lang="ru-RU" b="0" i="0" u="none" strike="noStrike" baseline="0" dirty="0" smtClean="0">
                <a:latin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8758" y="2429317"/>
            <a:ext cx="11614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РАСХОДЫ бюджета </a:t>
            </a:r>
            <a:r>
              <a:rPr lang="ru-RU" b="0" i="0" u="none" strike="noStrike" baseline="0" dirty="0" smtClean="0">
                <a:latin typeface="Calibri" panose="020F0502020204030204" pitchFamily="34" charset="0"/>
              </a:rPr>
              <a:t>–совокупность средств, направляемых на оказание государственных (муниципальных) услуг, социальное обеспечение населения, бюджетные инвестиции, предоставление межбюджетных трансфертов, обслуживание государственного (муниципального) долга </a:t>
            </a:r>
          </a:p>
          <a:p>
            <a:r>
              <a:rPr lang="ru-RU" sz="20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Сбалансированность бюджета </a:t>
            </a:r>
            <a:r>
              <a:rPr lang="ru-RU" sz="2000" b="0" i="0" u="none" strike="noStrike" baseline="0" dirty="0" smtClean="0">
                <a:latin typeface="Calibri" panose="020F0502020204030204" pitchFamily="34" charset="0"/>
              </a:rPr>
              <a:t>по доходам и расходам – основополагающее требование, предъявляемое к органам, составляющим и утверждающим бюджет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8" y="4183643"/>
            <a:ext cx="2160000" cy="25377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68758" y="3973217"/>
            <a:ext cx="3111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ПРОФИЦИТ</a:t>
            </a:r>
            <a:r>
              <a:rPr lang="ru-RU" b="1" dirty="0"/>
              <a:t>–превышение доходов над расходами образует положительный остаток бюджета </a:t>
            </a:r>
            <a:endParaRPr lang="ru-RU" dirty="0"/>
          </a:p>
          <a:p>
            <a:r>
              <a:rPr lang="ru-RU" b="1" dirty="0"/>
              <a:t>(принимается решение, как их использовать: накапливать резервы, погашать долги и т.д.)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127" y="4183644"/>
            <a:ext cx="2442468" cy="25377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24602" y="4183644"/>
            <a:ext cx="35982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ДЕФИЦИТ</a:t>
            </a:r>
            <a:r>
              <a:rPr lang="ru-RU" b="1" i="0" u="none" strike="noStrike" baseline="0" dirty="0" smtClean="0">
                <a:latin typeface="Calibri" panose="020F0502020204030204" pitchFamily="34" charset="0"/>
              </a:rPr>
              <a:t>–превышение расходов над доходами </a:t>
            </a:r>
            <a:endParaRPr lang="ru-RU" b="0" i="0" u="none" strike="noStrike" baseline="0" dirty="0" smtClean="0">
              <a:latin typeface="Calibri" panose="020F0502020204030204" pitchFamily="34" charset="0"/>
            </a:endParaRPr>
          </a:p>
          <a:p>
            <a:r>
              <a:rPr lang="ru-RU" b="1" i="0" u="none" strike="noStrike" baseline="0" dirty="0" smtClean="0">
                <a:latin typeface="Calibri" panose="020F0502020204030204" pitchFamily="34" charset="0"/>
              </a:rPr>
              <a:t>(принимается решение об использовании источников финансирования дефицита: использовать имеющиеся накопления, остатки, взять в долг)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42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30" y="213756"/>
            <a:ext cx="11780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Основные характеристики бюджета Великосельского сельского поселения на 2023 год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181037"/>
              </p:ext>
            </p:extLst>
          </p:nvPr>
        </p:nvGraphicFramePr>
        <p:xfrm>
          <a:off x="332508" y="1088131"/>
          <a:ext cx="6738852" cy="436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426"/>
                <a:gridCol w="3369426"/>
              </a:tblGrid>
              <a:tr h="91532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 (план) тыс. руб.</a:t>
                      </a:r>
                      <a:endParaRPr lang="ru-RU" dirty="0"/>
                    </a:p>
                  </a:txBody>
                  <a:tcPr/>
                </a:tc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всего, в том числе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31 869,7</a:t>
                      </a:r>
                      <a:endParaRPr lang="ru-RU" dirty="0"/>
                    </a:p>
                  </a:txBody>
                  <a:tcPr/>
                </a:tc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 и неналоговые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6 511,7</a:t>
                      </a:r>
                      <a:endParaRPr lang="ru-RU" dirty="0"/>
                    </a:p>
                  </a:txBody>
                  <a:tcPr/>
                </a:tc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25 358,1</a:t>
                      </a:r>
                      <a:endParaRPr lang="ru-RU" dirty="0"/>
                    </a:p>
                  </a:txBody>
                  <a:tcPr/>
                </a:tc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31 915,5</a:t>
                      </a:r>
                      <a:endParaRPr lang="ru-RU" dirty="0"/>
                    </a:p>
                  </a:txBody>
                  <a:tcPr/>
                </a:tc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Дефицит/</a:t>
                      </a:r>
                    </a:p>
                    <a:p>
                      <a:pPr algn="ctr"/>
                      <a:r>
                        <a:rPr lang="ru-RU" dirty="0" smtClean="0"/>
                        <a:t>профицит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45,8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9388" y="5498275"/>
            <a:ext cx="7944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Бюджет на </a:t>
            </a:r>
            <a:r>
              <a:rPr lang="ru-RU" b="1" dirty="0" smtClean="0">
                <a:latin typeface="Times New Roman" panose="02020603050405020304" pitchFamily="18" charset="0"/>
              </a:rPr>
              <a:t>2023 </a:t>
            </a:r>
            <a:r>
              <a:rPr lang="ru-RU" b="1" dirty="0">
                <a:latin typeface="Times New Roman" panose="02020603050405020304" pitchFamily="18" charset="0"/>
              </a:rPr>
              <a:t>год и плановый период </a:t>
            </a:r>
            <a:r>
              <a:rPr lang="ru-RU" b="1" dirty="0" smtClean="0">
                <a:latin typeface="Times New Roman" panose="02020603050405020304" pitchFamily="18" charset="0"/>
              </a:rPr>
              <a:t>2024 и 2025 </a:t>
            </a:r>
            <a:r>
              <a:rPr lang="ru-RU" b="1" dirty="0">
                <a:latin typeface="Times New Roman" panose="02020603050405020304" pitchFamily="18" charset="0"/>
              </a:rPr>
              <a:t>годов сбалансирован </a:t>
            </a:r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в соответствии с основополагающим требованием, предъявляемым </a:t>
            </a:r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к органам, составляющим и утверждающим бюджет. </a:t>
            </a:r>
            <a:endParaRPr lang="ru-RU" dirty="0"/>
          </a:p>
        </p:txBody>
      </p:sp>
      <p:pic>
        <p:nvPicPr>
          <p:cNvPr id="3076" name="Picture 4" descr="https://f.usemind.org/img/5/NeedFull.NET_kartinki-izobrazheniya-chelovechkov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26" y="1116282"/>
            <a:ext cx="4487704" cy="43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2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881" y="0"/>
            <a:ext cx="1159031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Доходы бюджета Великосельского сельского поселения на 2023 </a:t>
            </a: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423527885"/>
              </p:ext>
            </p:extLst>
          </p:nvPr>
        </p:nvGraphicFramePr>
        <p:xfrm>
          <a:off x="724395" y="653143"/>
          <a:ext cx="10723418" cy="5485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65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758" y="308758"/>
            <a:ext cx="1154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РАСХОДЫ ВЕЛИКОСЕЛЬСКОГО СЕЛЬСКОГО ПОСЕЛЕНИЯ НА 2023 год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706052"/>
              </p:ext>
            </p:extLst>
          </p:nvPr>
        </p:nvGraphicFramePr>
        <p:xfrm>
          <a:off x="308756" y="719666"/>
          <a:ext cx="7807633" cy="502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9946"/>
                <a:gridCol w="1897687"/>
              </a:tblGrid>
              <a:tr h="85183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 </a:t>
                      </a:r>
                    </a:p>
                    <a:p>
                      <a:pPr algn="ctr"/>
                      <a:r>
                        <a:rPr lang="ru-RU" dirty="0" smtClean="0"/>
                        <a:t>(тыс. руб.)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6 909,3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оборона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115,1</a:t>
                      </a:r>
                      <a:endParaRPr lang="ru-RU" dirty="0"/>
                    </a:p>
                  </a:txBody>
                  <a:tcPr/>
                </a:tc>
              </a:tr>
              <a:tr h="5962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безопасность </a:t>
                      </a:r>
                      <a:r>
                        <a:rPr lang="ru-RU" baseline="0" dirty="0" smtClean="0"/>
                        <a:t>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78,6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 9 184,8</a:t>
                      </a:r>
                      <a:endParaRPr lang="ru-RU" dirty="0"/>
                    </a:p>
                  </a:txBody>
                  <a:tcPr/>
                </a:tc>
              </a:tr>
              <a:tr h="6046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5 221,6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Культура, кинематография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r>
                        <a:rPr lang="ru-RU" baseline="0" dirty="0" smtClean="0"/>
                        <a:t> 673,1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719,7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Физическая культура и 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r>
                        <a:rPr lang="ru-RU" baseline="0" dirty="0" smtClean="0"/>
                        <a:t>,9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ИТОГО: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</a:t>
                      </a:r>
                      <a:r>
                        <a:rPr lang="ru-RU" b="1" baseline="0" dirty="0" smtClean="0"/>
                        <a:t> 915,5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8140" y="5902036"/>
            <a:ext cx="10462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smtClean="0">
                <a:latin typeface="Calibri" panose="020F0502020204030204" pitchFamily="34" charset="0"/>
              </a:rPr>
              <a:t>Расходы бюджета – </a:t>
            </a:r>
            <a:r>
              <a:rPr lang="ru-RU" b="0" i="0" u="none" strike="noStrike" baseline="0" smtClean="0">
                <a:latin typeface="Calibri" panose="020F0502020204030204" pitchFamily="34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бюджета. </a:t>
            </a:r>
            <a:endParaRPr lang="ru-RU" dirty="0"/>
          </a:p>
        </p:txBody>
      </p:sp>
      <p:pic>
        <p:nvPicPr>
          <p:cNvPr id="4098" name="Picture 2" descr="https://t4.ftcdn.net/jpg/00/50/95/59/500_F_50955989_9eyjInQ8kqUPnSXl8SLVurvntia5SQ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424" y="807522"/>
            <a:ext cx="3830576" cy="49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774" y="427512"/>
            <a:ext cx="10616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Структура расходов Великосельского сельского поселения на 2023 год</a:t>
            </a:r>
            <a:endParaRPr lang="ru-RU" sz="2000" b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37290458"/>
              </p:ext>
            </p:extLst>
          </p:nvPr>
        </p:nvGraphicFramePr>
        <p:xfrm>
          <a:off x="403761" y="926274"/>
          <a:ext cx="11091553" cy="554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0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388</TotalTime>
  <Words>862</Words>
  <Application>Microsoft Office PowerPoint</Application>
  <PresentationFormat>Широкоэкранный</PresentationFormat>
  <Paragraphs>120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152</cp:revision>
  <cp:lastPrinted>2018-04-16T07:16:43Z</cp:lastPrinted>
  <dcterms:created xsi:type="dcterms:W3CDTF">2018-04-16T04:55:10Z</dcterms:created>
  <dcterms:modified xsi:type="dcterms:W3CDTF">2024-02-08T07:54:43Z</dcterms:modified>
</cp:coreProperties>
</file>