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48-489C-928B-107FCDAE56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48-489C-928B-107FCDAE56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148-489C-928B-107FCDAE56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148-489C-928B-107FCDAE56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148-489C-928B-107FCDAE56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148-489C-928B-107FCDAE56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148-489C-928B-107FCDAE563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148-489C-928B-107FCDAE563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148-489C-928B-107FCDAE563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148-489C-928B-107FCDAE563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148-489C-928B-107FCDAE563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148-489C-928B-107FCDAE563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48-489C-928B-107FCDAE56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4197,5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148-489C-928B-107FCDAE56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1372,9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148-489C-928B-107FCDAE563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2727,7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148-489C-928B-107FCDAE563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11506,2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148-489C-928B-107FCDAE5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Единый сельх.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Доходы от продажи имущества</c:v>
                </c:pt>
                <c:pt idx="7">
                  <c:v>Дотации</c:v>
                </c:pt>
                <c:pt idx="8">
                  <c:v>Субвенции</c:v>
                </c:pt>
                <c:pt idx="9">
                  <c:v>Субсидии</c:v>
                </c:pt>
                <c:pt idx="10">
                  <c:v>Иные межбюджетные трансферты</c:v>
                </c:pt>
                <c:pt idx="11">
                  <c:v>Прочие безвозмездные поступления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133.19999999999999</c:v>
                </c:pt>
                <c:pt idx="1">
                  <c:v>5.4</c:v>
                </c:pt>
                <c:pt idx="2">
                  <c:v>340.3</c:v>
                </c:pt>
                <c:pt idx="3">
                  <c:v>4197.5</c:v>
                </c:pt>
                <c:pt idx="4">
                  <c:v>3.8</c:v>
                </c:pt>
                <c:pt idx="5">
                  <c:v>1691.8</c:v>
                </c:pt>
                <c:pt idx="6" formatCode="0.0">
                  <c:v>109.5</c:v>
                </c:pt>
                <c:pt idx="7">
                  <c:v>11506</c:v>
                </c:pt>
                <c:pt idx="8" formatCode="0.0">
                  <c:v>206.6</c:v>
                </c:pt>
                <c:pt idx="9" formatCode="0.0">
                  <c:v>7417.6</c:v>
                </c:pt>
                <c:pt idx="10" formatCode="0.0">
                  <c:v>2089.9</c:v>
                </c:pt>
                <c:pt idx="11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148-489C-928B-107FCDAE5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79-450F-8FBC-A2E4E29020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79-450F-8FBC-A2E4E29020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79-450F-8FBC-A2E4E29020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79-450F-8FBC-A2E4E29020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B79-450F-8FBC-A2E4E29020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B79-450F-8FBC-A2E4E29020E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B79-450F-8FBC-A2E4E29020E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B79-450F-8FBC-A2E4E29020E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B79-450F-8FBC-A2E4E2902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6223.1</c:v>
                </c:pt>
                <c:pt idx="1">
                  <c:v>100</c:v>
                </c:pt>
                <c:pt idx="2">
                  <c:v>78.2</c:v>
                </c:pt>
                <c:pt idx="3">
                  <c:v>7089.1</c:v>
                </c:pt>
                <c:pt idx="4" formatCode="0.0">
                  <c:v>3784</c:v>
                </c:pt>
                <c:pt idx="5">
                  <c:v>0.5</c:v>
                </c:pt>
                <c:pt idx="6">
                  <c:v>10107</c:v>
                </c:pt>
                <c:pt idx="7">
                  <c:v>687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B79-450F-8FBC-A2E4E2902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277A-2FAB-48F1-ACB0-6C0F5588CF91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67E6-1838-49FF-B8A2-A59305E02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83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5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09E03-D75E-45BA-86E0-D32FF295E777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elikoe.selo@yandex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elikoselskoe-r49.gosweb.gosuslugi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12192000" cy="75618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73190" y="498764"/>
            <a:ext cx="6395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bg1"/>
              </a:solidFill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</a:rPr>
              <a:t>Бюджет для граждан Великосельского сельского поселения за 2022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392" y="5474525"/>
            <a:ext cx="1113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На основании решения Совета депутатов Великосельского сельского поселения от  30.12.2021 г. № 68 «О бюджете Великосельского сельского поселения на 2022 год и плановый период 2023 и 2024 годов</a:t>
            </a:r>
          </a:p>
        </p:txBody>
      </p:sp>
      <p:pic>
        <p:nvPicPr>
          <p:cNvPr id="7" name="Рисунок 43"/>
          <p:cNvPicPr/>
          <p:nvPr/>
        </p:nvPicPr>
        <p:blipFill>
          <a:blip r:embed="rId3"/>
          <a:stretch/>
        </p:blipFill>
        <p:spPr>
          <a:xfrm>
            <a:off x="1303543" y="734403"/>
            <a:ext cx="3386880" cy="4005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5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344384"/>
            <a:ext cx="114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МУНИЦИПАЛЬНЫЕ ПРОГРАММЫ БЮДЖЕТА ВЕЛИКОСЕЛЬСКОГО СЕЛЬСКОГО ПОСЕЛЕНИЯ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23448"/>
              </p:ext>
            </p:extLst>
          </p:nvPr>
        </p:nvGraphicFramePr>
        <p:xfrm>
          <a:off x="332508" y="719666"/>
          <a:ext cx="11249892" cy="491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072">
                <a:tc>
                  <a:txBody>
                    <a:bodyPr/>
                    <a:lstStyle/>
                    <a:p>
                      <a:r>
                        <a:rPr lang="ru-RU" dirty="0"/>
                        <a:t>Бюджет Великосельского сельского поселения является программным. На 2022  год разработаны и утверждены 10 муниципальных программ.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год 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«Повышение эффективности бюджетных расходов Великосельского сельского поселения на 2022-2025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«Обеспечение первичных мер пожарной безопасности на территории Великосельского сельского поселения на 2022-2025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«Совершенствование и содержание автомобильных дорог общего пользования местного значения на территории Великосельского сельского поселения на 2022-2025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7088,6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малого и среднего предпринимательства в Великосельском сельском поселении на 2022-2025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1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 на территории Великосельского сельского поселения на 2022-2025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«Организация благоустройства территории и содержание объектов внешнего благоустройства на территории Великосельского сельского поселения на 2022-2025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3773,6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культуры на территории Великосельского сельского поселения на 2022-2025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10107,0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системы муниципальной службы и деятельности Администрации Великосельского сельского поселения на 2022-2025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«Развитие информационного общества Великосельского сельского поселения на 2022-2025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«Управление муниципальным имуществом и  земельными ресурсами Великосельского сельского поселения на 2022-2025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azvdom.ru/wp-content/uploads/2016/03/%D0%9D%D0%90%D0%A8%D0%98-%D0%9A%D0%9E%D0%9D%D0%A2%D0%90%D0%9A%D0%A2%D0%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3" y="1"/>
            <a:ext cx="9525000" cy="1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013" y="1508166"/>
            <a:ext cx="114359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Муниципальное учреждение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Администрация Великосельского сельского поселения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175231, Новгородская область, Старорусский район,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д. Сусолово, д. 5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Тел./факс 8(81652)72184, 8(81652)72119, 8(81652)72020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Адрес электронной почты: </a:t>
            </a:r>
            <a:r>
              <a:rPr lang="en-US" sz="3200" b="1" dirty="0">
                <a:solidFill>
                  <a:srgbClr val="FF0000"/>
                </a:solidFill>
                <a:hlinkClick r:id="rId3"/>
              </a:rPr>
              <a:t>velikoe.selo@yandex.ru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Адрес официального сайта в сети Интернет: </a:t>
            </a:r>
            <a:r>
              <a:rPr lang="ru-RU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https://velikoselskoe-r49.gosweb.gosuslugi.ru/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Глава администрации поселения: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Петрова Ольга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11356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60" y="427512"/>
            <a:ext cx="8372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Представляем Вашему вниманию информационный материал - «Бюджет для граждан», который в доступной форме познакомит Вас с положениями основного финансового документа Великосельского сельского поселения - бюджетом Великосельского сельского поселения Старорусского муниципального района на 2022 год и плановый период 2023 – 2024 годы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260" y="3538847"/>
            <a:ext cx="115428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Каждый житель нашего поселения сможет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сможет разобраться в том, как бюджетная политика влияет на развитие нашего поселения, на улучшение качества жизни населения и каких результатов мы хотим добиться. </a:t>
            </a: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Представленная информация обеспечивает реализацию принципов прозрачности и открытости бюджетного процесса в Великосельском сельском поселении. </a:t>
            </a:r>
          </a:p>
          <a:p>
            <a:pPr algn="just"/>
            <a:r>
              <a:rPr lang="ru-RU" sz="2000" b="1" i="0" u="none" strike="noStrike" baseline="0" dirty="0">
                <a:latin typeface="Calibri" panose="020F0502020204030204" pitchFamily="34" charset="0"/>
              </a:rPr>
              <a:t>Глава Великосельского сельского поселения:</a:t>
            </a:r>
            <a:r>
              <a:rPr lang="ru-RU" sz="2000" b="1" i="0" u="none" strike="noStrike" dirty="0">
                <a:latin typeface="Calibri" panose="020F0502020204030204" pitchFamily="34" charset="0"/>
              </a:rPr>
              <a:t>                                     Ольга Анатольевна Петрова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458AF-B739-4CE3-B643-A9C8A398E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90" y="0"/>
            <a:ext cx="3353386" cy="35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30" y="556161"/>
            <a:ext cx="1176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930" y="740827"/>
            <a:ext cx="11523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такое «Бюджет для граждан?» </a:t>
            </a:r>
            <a:endParaRPr lang="ru-RU" sz="2800" b="0" i="0" u="none" strike="noStrike" baseline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«</a:t>
            </a:r>
            <a:r>
              <a:rPr lang="ru-RU" sz="2000" b="1" dirty="0">
                <a:latin typeface="Calibri" panose="020F0502020204030204" pitchFamily="34" charset="0"/>
              </a:rPr>
              <a:t>Бюджет для граждан» </a:t>
            </a:r>
            <a:r>
              <a:rPr lang="ru-RU" sz="2000" dirty="0">
                <a:latin typeface="Calibri" panose="020F0502020204030204" pitchFamily="34" charset="0"/>
              </a:rPr>
              <a:t>познакомит вас с положениями решения Совета Великосельского сельского поселения о бюджете сельского поселения за 2022 год и плановый период 2023 и 2024 годов. </a:t>
            </a:r>
          </a:p>
          <a:p>
            <a:r>
              <a:rPr lang="ru-RU" sz="2000" i="1" dirty="0">
                <a:latin typeface="Calibri" panose="020F0502020204030204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Великосельского сельского поселения. 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i="1" dirty="0">
                <a:latin typeface="Calibri" panose="020F0502020204030204" pitchFamily="34" charset="0"/>
              </a:rPr>
              <a:t>Мы постарались в доступной и понятной форме для граждан, показать основные показатели бюджета нашего поселения.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4095592"/>
            <a:ext cx="4120738" cy="260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8" y="4095592"/>
            <a:ext cx="3705101" cy="2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8" y="415636"/>
            <a:ext cx="991589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i="0" u="none" strike="noStrike" baseline="0" dirty="0">
                <a:latin typeface="Calibri" panose="020F0502020204030204" pitchFamily="34" charset="0"/>
              </a:rPr>
              <a:t>Бюджетный процесс </a:t>
            </a:r>
            <a:endParaRPr lang="ru-RU" sz="24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>
                <a:latin typeface="Calibri" panose="020F0502020204030204" pitchFamily="34" charset="0"/>
              </a:rPr>
              <a:t>стадии ежегодного формирования и исполнения бюджета </a:t>
            </a:r>
            <a:endParaRPr lang="ru-RU" sz="20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911926" y="1569938"/>
            <a:ext cx="3158837" cy="157702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311" y="1947553"/>
            <a:ext cx="264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3. Утверждение проекта бюджета на очередной год и плановый период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1223158" y="3370237"/>
            <a:ext cx="3420093" cy="13585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81891" y="4952050"/>
            <a:ext cx="3396343" cy="15793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483927" y="1569938"/>
            <a:ext cx="3313216" cy="12040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994565" y="3146961"/>
            <a:ext cx="3930734" cy="14369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8277100" y="5094514"/>
            <a:ext cx="3325091" cy="128966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16926" y="3491346"/>
            <a:ext cx="231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2. Рассмотрение проекта бюджета на очередной год и плановый период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2530" y="5438899"/>
            <a:ext cx="247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1. Составление проекта бюджета на очередной год и плановый период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0810" y="1857299"/>
            <a:ext cx="267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4. Исполнение бюджета в текущем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7710" y="3370237"/>
            <a:ext cx="30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5. Формирование отчета об исполнении бюджета предыдущего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5242" y="5296395"/>
            <a:ext cx="22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6. Утверждение отчета об исполнении бюджета предыдущего года</a:t>
            </a:r>
          </a:p>
        </p:txBody>
      </p:sp>
      <p:pic>
        <p:nvPicPr>
          <p:cNvPr id="2050" name="Picture 2" descr="https://static5.depositphotos.com/1020482/535/i/950/depositphotos_5354376-stock-photo-3d-character-reading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3640061"/>
            <a:ext cx="1995051" cy="3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6" y="213756"/>
            <a:ext cx="8395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Основные характеристики бюджета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0639" y="736976"/>
            <a:ext cx="2315688" cy="1281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772" y="890649"/>
            <a:ext cx="18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ДОХОДЫ БЮДЖЕТА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82341" y="949385"/>
            <a:ext cx="1023073" cy="2371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945081" y="1598535"/>
            <a:ext cx="978408" cy="277766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56364" y="736976"/>
            <a:ext cx="776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собственные - НАЛОГОВЫЕ и НЕНАЛОГОВЫЕ доходы;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2243" y="1357117"/>
            <a:ext cx="7880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безвозмездные поступления 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от других бюджетов бюджетной системы РФ </a:t>
            </a:r>
            <a:r>
              <a:rPr lang="ru-RU" b="1" i="0" u="none" strike="noStrike" baseline="0" dirty="0">
                <a:latin typeface="Calibri" panose="020F0502020204030204" pitchFamily="34" charset="0"/>
              </a:rPr>
              <a:t>- ДОТАЦИИ, СУБСИДИИ, СУБВЕНЦИИ, ИНЫЕ МЕЖБЮДЖЕТНЫЕ ТРАНСФЕРТЫ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8758" y="2429317"/>
            <a:ext cx="1161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–совокупность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</a:p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Сбалансированность бюджета </a:t>
            </a:r>
            <a:r>
              <a:rPr lang="ru-RU" sz="2000" b="0" i="0" u="none" strike="noStrike" baseline="0" dirty="0">
                <a:latin typeface="Calibri" panose="020F0502020204030204" pitchFamily="34" charset="0"/>
              </a:rPr>
              <a:t>по доходам и расходам – основополагающее требование, предъявляемое к органам, составляющим и утверждающим бюджет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4183643"/>
            <a:ext cx="2160000" cy="2537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758" y="3973217"/>
            <a:ext cx="3111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ПРОФИЦИТ</a:t>
            </a:r>
            <a:r>
              <a:rPr lang="ru-RU" b="1" dirty="0"/>
              <a:t>–превышение доходов над расходами образует положительный остаток бюджета </a:t>
            </a:r>
            <a:endParaRPr lang="ru-RU" dirty="0"/>
          </a:p>
          <a:p>
            <a:r>
              <a:rPr lang="ru-RU" b="1" dirty="0"/>
              <a:t>(принимается решение, как их использовать: накапливать резервы, погашать долги и т.д.)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27" y="4183644"/>
            <a:ext cx="2442468" cy="2537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4602" y="4183644"/>
            <a:ext cx="3598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ДЕФИЦИТ</a:t>
            </a:r>
            <a:r>
              <a:rPr lang="ru-RU" b="1" i="0" u="none" strike="noStrike" baseline="0" dirty="0">
                <a:latin typeface="Calibri" panose="020F0502020204030204" pitchFamily="34" charset="0"/>
              </a:rPr>
              <a:t>–превышение расходов над доходами </a:t>
            </a:r>
            <a:endParaRPr lang="ru-RU" b="0" i="0" u="none" strike="noStrike" baseline="0" dirty="0"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(принимается решение об использовании источников финансирования дефицита: использовать имеющиеся накопления, остатки, взять в долг)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213756"/>
            <a:ext cx="1178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Основные характеристики бюджета Великосельского сельского поселения на 2022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99246"/>
              </p:ext>
            </p:extLst>
          </p:nvPr>
        </p:nvGraphicFramePr>
        <p:xfrm>
          <a:off x="332508" y="1088131"/>
          <a:ext cx="6738852" cy="436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5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год (план)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всего, 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27919,8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6484,5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21220,3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28071,4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Дефицит/</a:t>
                      </a:r>
                    </a:p>
                    <a:p>
                      <a:pPr algn="ctr"/>
                      <a:r>
                        <a:rPr lang="ru-RU" dirty="0"/>
                        <a:t>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-151,2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388" y="5498275"/>
            <a:ext cx="794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Бюджет на 2022 год и плановый период 2023 и 2024 годов сбалансирован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в соответствии с основополагающим требованием, предъявляемым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к органам, составляющим и утверждающим бюджет. </a:t>
            </a:r>
            <a:endParaRPr lang="ru-RU" dirty="0"/>
          </a:p>
        </p:txBody>
      </p:sp>
      <p:pic>
        <p:nvPicPr>
          <p:cNvPr id="3076" name="Picture 4" descr="https://f.usemind.org/img/5/NeedFull.NET_kartinki-izobrazheniya-chelovechkov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6" y="1116282"/>
            <a:ext cx="4487704" cy="43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81" y="0"/>
            <a:ext cx="1159031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>
                <a:latin typeface="Calibri" panose="020F0502020204030204" pitchFamily="34" charset="0"/>
              </a:rPr>
              <a:t>Доходы бюджета Великосельского сельского поселения на 2022 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137970524"/>
              </p:ext>
            </p:extLst>
          </p:nvPr>
        </p:nvGraphicFramePr>
        <p:xfrm>
          <a:off x="724395" y="653143"/>
          <a:ext cx="10723418" cy="54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5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58" y="308758"/>
            <a:ext cx="115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РАСХОДЫ ВЕЛИКОСЕЛЬСКОГО СЕЛЬСКОГО ПОСЕЛЕНИЯ НА 2022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1986"/>
              </p:ext>
            </p:extLst>
          </p:nvPr>
        </p:nvGraphicFramePr>
        <p:xfrm>
          <a:off x="308756" y="719666"/>
          <a:ext cx="7807633" cy="502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8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год </a:t>
                      </a:r>
                    </a:p>
                    <a:p>
                      <a:pPr algn="ctr"/>
                      <a:r>
                        <a:rPr lang="ru-RU" dirty="0"/>
                        <a:t>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6223,1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безопасность </a:t>
                      </a:r>
                      <a:r>
                        <a:rPr lang="ru-RU" baseline="0" dirty="0"/>
                        <a:t>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7089,1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62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3784,0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10107,0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28071,4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140" y="5902036"/>
            <a:ext cx="10462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>
                <a:latin typeface="Calibri" panose="020F0502020204030204" pitchFamily="34" charset="0"/>
              </a:rPr>
              <a:t>Расходы бюджета – </a:t>
            </a:r>
            <a:r>
              <a:rPr lang="ru-RU" b="0" i="0" u="none" strike="noStrike" baseline="0">
                <a:latin typeface="Calibri" panose="020F0502020204030204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/>
          </a:p>
        </p:txBody>
      </p:sp>
      <p:pic>
        <p:nvPicPr>
          <p:cNvPr id="4098" name="Picture 2" descr="https://t4.ftcdn.net/jpg/00/50/95/59/500_F_50955989_9eyjInQ8kqUPnSXl8SLVurvntia5SQ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24" y="807522"/>
            <a:ext cx="3830576" cy="49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774" y="427512"/>
            <a:ext cx="1061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Структура расходов Великосельского сельского поселения на 2022 год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3702472"/>
              </p:ext>
            </p:extLst>
          </p:nvPr>
        </p:nvGraphicFramePr>
        <p:xfrm>
          <a:off x="403761" y="926274"/>
          <a:ext cx="11091553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0533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644</TotalTime>
  <Words>870</Words>
  <Application>Microsoft Office PowerPoint</Application>
  <PresentationFormat>Широкоэкранный</PresentationFormat>
  <Paragraphs>125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Иванова Антонина</cp:lastModifiedBy>
  <cp:revision>193</cp:revision>
  <cp:lastPrinted>2018-04-16T07:16:43Z</cp:lastPrinted>
  <dcterms:created xsi:type="dcterms:W3CDTF">2018-04-16T04:55:10Z</dcterms:created>
  <dcterms:modified xsi:type="dcterms:W3CDTF">2023-05-19T07:43:32Z</dcterms:modified>
</cp:coreProperties>
</file>