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  <p:sldMasterId id="2147483674" r:id="rId2"/>
  </p:sldMasterIdLst>
  <p:notesMasterIdLst>
    <p:notesMasterId r:id="rId11"/>
  </p:notesMasterIdLst>
  <p:sldIdLst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0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тыс. руб.</c:v>
                </c:pt>
              </c:strCache>
            </c:strRef>
          </c:tx>
          <c:spPr>
            <a:solidFill>
              <a:srgbClr val="4F81BD"/>
            </a:solidFill>
            <a:ln w="9360">
              <a:solidFill>
                <a:srgbClr val="8CBD25"/>
              </a:solidFill>
              <a:round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1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categories</c:f>
              <c:strCache>
                <c:ptCount val="2"/>
                <c:pt idx="0">
                  <c:v>План</c:v>
                </c:pt>
                <c:pt idx="1">
                  <c:v>Факт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2"/>
                <c:pt idx="0">
                  <c:v>18361.8</c:v>
                </c:pt>
                <c:pt idx="1">
                  <c:v>19714.599999999999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91839656"/>
        <c:axId val="191848232"/>
      </c:barChart>
      <c:catAx>
        <c:axId val="191839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360">
            <a:solidFill>
              <a:srgbClr val="D9D9D9"/>
            </a:solidFill>
            <a:round/>
          </a:ln>
        </c:spPr>
        <c:txPr>
          <a:bodyPr/>
          <a:lstStyle/>
          <a:p>
            <a:pPr>
              <a:defRPr sz="1197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defRPr>
            </a:pPr>
            <a:endParaRPr lang="ru-RU"/>
          </a:p>
        </c:txPr>
        <c:crossAx val="191848232"/>
        <c:crosses val="autoZero"/>
        <c:auto val="1"/>
        <c:lblAlgn val="ctr"/>
        <c:lblOffset val="100"/>
        <c:noMultiLvlLbl val="1"/>
      </c:catAx>
      <c:valAx>
        <c:axId val="191848232"/>
        <c:scaling>
          <c:orientation val="minMax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ln w="12600">
            <a:noFill/>
          </a:ln>
        </c:spPr>
        <c:txPr>
          <a:bodyPr/>
          <a:lstStyle/>
          <a:p>
            <a:pPr>
              <a:defRPr sz="1197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defRPr>
            </a:pPr>
            <a:endParaRPr lang="ru-RU"/>
          </a:p>
        </c:txPr>
        <c:crossAx val="191839656"/>
        <c:crosses val="autoZero"/>
        <c:crossBetween val="between"/>
      </c:valAx>
      <c:spPr>
        <a:noFill/>
        <a:ln>
          <a:noFill/>
        </a:ln>
      </c:spPr>
    </c:plotArea>
    <c:legend>
      <c:legendPos val="b"/>
      <c:layout/>
      <c:overlay val="0"/>
      <c:spPr>
        <a:noFill/>
        <a:ln>
          <a:noFill/>
        </a:ln>
      </c:spPr>
    </c:legend>
    <c:plotVisOnly val="1"/>
    <c:dispBlanksAs val="gap"/>
    <c:showDLblsOverMax val="1"/>
  </c:chart>
  <c:spPr>
    <a:noFill/>
    <a:ln>
      <a:noFill/>
    </a:ln>
  </c:spPr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0"/>
  <c:style val="2"/>
  <c:chart>
    <c:title>
      <c:tx>
        <c:rich>
          <a:bodyPr/>
          <a:lstStyle/>
          <a:p>
            <a:pPr>
              <a:defRPr sz="1862" b="1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defRPr>
            </a:pPr>
            <a:r>
              <a:rPr lang="ru-RU" sz="1862" b="1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тыс. руб.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  <c:spPr>
        <a:solidFill>
          <a:srgbClr val="D9D9D9"/>
        </a:solidFill>
        <a:ln>
          <a:noFill/>
        </a:ln>
      </c:spPr>
    </c:floor>
    <c:sideWall>
      <c:thickness val="0"/>
    </c:sideWall>
    <c:backWall>
      <c:thickness val="0"/>
      <c:spPr>
        <a:solidFill>
          <a:srgbClr val="D9D9D9"/>
        </a:solidFill>
        <a:ln>
          <a:noFill/>
        </a:ln>
      </c:spPr>
    </c:backWall>
    <c:plotArea>
      <c:layout/>
      <c:pie3D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тыс. руб.</c:v>
                </c:pt>
              </c:strCache>
            </c:strRef>
          </c:tx>
          <c:spPr>
            <a:solidFill>
              <a:srgbClr val="90C226"/>
            </a:solidFill>
            <a:ln>
              <a:noFill/>
            </a:ln>
          </c:spPr>
          <c:dPt>
            <c:idx val="0"/>
            <c:bubble3D val="0"/>
            <c:spPr>
              <a:solidFill>
                <a:srgbClr val="90C226"/>
              </a:solidFill>
              <a:ln w="25560">
                <a:solidFill>
                  <a:srgbClr val="FFFFFF"/>
                </a:solidFill>
                <a:round/>
              </a:ln>
            </c:spPr>
          </c:dPt>
          <c:dPt>
            <c:idx val="1"/>
            <c:bubble3D val="0"/>
            <c:spPr>
              <a:solidFill>
                <a:srgbClr val="E6B91E"/>
              </a:solidFill>
              <a:ln w="25560">
                <a:solidFill>
                  <a:srgbClr val="FFFFFF"/>
                </a:solidFill>
                <a:round/>
              </a:ln>
            </c:spPr>
          </c:dPt>
          <c:dLbls>
            <c:spPr>
              <a:noFill/>
              <a:ln>
                <a:noFill/>
              </a:ln>
              <a:effectLst/>
            </c:spPr>
            <c:dLblPos val="bestFit"/>
            <c:showLegendKey val="0"/>
            <c:showVal val="1"/>
            <c:showCatName val="0"/>
            <c:showSerName val="0"/>
            <c:showPercent val="0"/>
            <c:showBubbleSize val="1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categories</c:f>
              <c:strCache>
                <c:ptCount val="2"/>
                <c:pt idx="0">
                  <c:v>Факт</c:v>
                </c:pt>
                <c:pt idx="1">
                  <c:v>План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2"/>
                <c:pt idx="0">
                  <c:v>6666.6</c:v>
                </c:pt>
                <c:pt idx="1">
                  <c:v>5312.8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solidFill>
          <a:srgbClr val="D9D9D9"/>
        </a:solidFill>
        <a:ln>
          <a:noFill/>
        </a:ln>
      </c:spPr>
    </c:plotArea>
    <c:legend>
      <c:legendPos val="b"/>
      <c:overlay val="0"/>
      <c:spPr>
        <a:noFill/>
        <a:ln>
          <a:noFill/>
        </a:ln>
      </c:spPr>
    </c:legend>
    <c:plotVisOnly val="1"/>
    <c:dispBlanksAs val="gap"/>
    <c:showDLblsOverMax val="1"/>
  </c:chart>
  <c:spPr>
    <a:noFill/>
    <a:ln>
      <a:noFill/>
    </a:ln>
  </c:spPr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0"/>
  <c:style val="2"/>
  <c:chart>
    <c:title>
      <c:tx>
        <c:rich>
          <a:bodyPr/>
          <a:lstStyle/>
          <a:p>
            <a:pPr>
              <a:defRPr sz="1862" b="1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defRPr>
            </a:pPr>
            <a:r>
              <a:rPr lang="ru-RU" sz="1862" b="1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тыс. руб.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тыс. руб.</c:v>
                </c:pt>
              </c:strCache>
            </c:strRef>
          </c:tx>
          <c:spPr>
            <a:solidFill>
              <a:srgbClr val="90C226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1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2"/>
                <c:pt idx="0">
                  <c:v>План</c:v>
                </c:pt>
                <c:pt idx="1">
                  <c:v>Факт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2"/>
                <c:pt idx="0">
                  <c:v>2765</c:v>
                </c:pt>
                <c:pt idx="1">
                  <c:v>3181.2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6105160"/>
        <c:axId val="236105552"/>
      </c:barChart>
      <c:catAx>
        <c:axId val="236105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360">
            <a:solidFill>
              <a:srgbClr val="D9D9D9"/>
            </a:solidFill>
            <a:round/>
          </a:ln>
        </c:spPr>
        <c:txPr>
          <a:bodyPr/>
          <a:lstStyle/>
          <a:p>
            <a:pPr>
              <a:defRPr sz="1197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defRPr>
            </a:pPr>
            <a:endParaRPr lang="ru-RU"/>
          </a:p>
        </c:txPr>
        <c:crossAx val="236105552"/>
        <c:crosses val="autoZero"/>
        <c:auto val="1"/>
        <c:lblAlgn val="ctr"/>
        <c:lblOffset val="100"/>
        <c:noMultiLvlLbl val="1"/>
      </c:catAx>
      <c:valAx>
        <c:axId val="236105552"/>
        <c:scaling>
          <c:orientation val="minMax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0.0" sourceLinked="0"/>
        <c:majorTickMark val="none"/>
        <c:minorTickMark val="none"/>
        <c:tickLblPos val="nextTo"/>
        <c:spPr>
          <a:ln w="12600">
            <a:noFill/>
          </a:ln>
        </c:spPr>
        <c:txPr>
          <a:bodyPr/>
          <a:lstStyle/>
          <a:p>
            <a:pPr>
              <a:defRPr sz="1197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defRPr>
            </a:pPr>
            <a:endParaRPr lang="ru-RU"/>
          </a:p>
        </c:txPr>
        <c:crossAx val="236105160"/>
        <c:crosses val="autoZero"/>
        <c:crossBetween val="between"/>
      </c:valAx>
      <c:spPr>
        <a:noFill/>
        <a:ln>
          <a:noFill/>
        </a:ln>
      </c:spPr>
    </c:plotArea>
    <c:legend>
      <c:legendPos val="b"/>
      <c:overlay val="0"/>
      <c:spPr>
        <a:noFill/>
        <a:ln>
          <a:noFill/>
        </a:ln>
      </c:spPr>
    </c:legend>
    <c:plotVisOnly val="1"/>
    <c:dispBlanksAs val="gap"/>
    <c:showDLblsOverMax val="1"/>
  </c:chart>
  <c:spPr>
    <a:noFill/>
    <a:ln>
      <a:noFill/>
    </a:ln>
  </c:spPr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0"/>
  <c:style val="2"/>
  <c:chart>
    <c:title>
      <c:tx>
        <c:rich>
          <a:bodyPr/>
          <a:lstStyle/>
          <a:p>
            <a:pPr>
              <a:defRPr sz="1862" b="1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defRPr>
            </a:pPr>
            <a:r>
              <a:rPr lang="ru-RU" sz="1862" b="1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тыс. руб.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тыс. руб.</c:v>
                </c:pt>
              </c:strCache>
            </c:strRef>
          </c:tx>
          <c:spPr>
            <a:solidFill>
              <a:srgbClr val="90C226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1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2"/>
                <c:pt idx="0">
                  <c:v>План</c:v>
                </c:pt>
                <c:pt idx="1">
                  <c:v>Факт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2"/>
                <c:pt idx="0">
                  <c:v>145.4</c:v>
                </c:pt>
                <c:pt idx="1">
                  <c:v>153.69999999999999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6106336"/>
        <c:axId val="236106728"/>
      </c:barChart>
      <c:catAx>
        <c:axId val="236106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360">
            <a:solidFill>
              <a:srgbClr val="D9D9D9"/>
            </a:solidFill>
            <a:round/>
          </a:ln>
        </c:spPr>
        <c:txPr>
          <a:bodyPr/>
          <a:lstStyle/>
          <a:p>
            <a:pPr>
              <a:defRPr sz="1197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defRPr>
            </a:pPr>
            <a:endParaRPr lang="ru-RU"/>
          </a:p>
        </c:txPr>
        <c:crossAx val="236106728"/>
        <c:crosses val="autoZero"/>
        <c:auto val="1"/>
        <c:lblAlgn val="ctr"/>
        <c:lblOffset val="100"/>
        <c:noMultiLvlLbl val="1"/>
      </c:catAx>
      <c:valAx>
        <c:axId val="236106728"/>
        <c:scaling>
          <c:orientation val="minMax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ln w="12600">
            <a:noFill/>
          </a:ln>
        </c:spPr>
        <c:txPr>
          <a:bodyPr/>
          <a:lstStyle/>
          <a:p>
            <a:pPr>
              <a:defRPr sz="1197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defRPr>
            </a:pPr>
            <a:endParaRPr lang="ru-RU"/>
          </a:p>
        </c:txPr>
        <c:crossAx val="236106336"/>
        <c:crosses val="autoZero"/>
        <c:crossBetween val="between"/>
      </c:valAx>
      <c:spPr>
        <a:noFill/>
        <a:ln>
          <a:noFill/>
        </a:ln>
      </c:spPr>
    </c:plotArea>
    <c:legend>
      <c:legendPos val="b"/>
      <c:overlay val="0"/>
      <c:spPr>
        <a:noFill/>
        <a:ln>
          <a:noFill/>
        </a:ln>
      </c:spPr>
    </c:legend>
    <c:plotVisOnly val="1"/>
    <c:dispBlanksAs val="gap"/>
    <c:showDLblsOverMax val="1"/>
  </c:chart>
  <c:spPr>
    <a:noFill/>
    <a:ln>
      <a:noFill/>
    </a:ln>
  </c:spPr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0"/>
  <c:style val="2"/>
  <c:chart>
    <c:title>
      <c:tx>
        <c:rich>
          <a:bodyPr/>
          <a:lstStyle/>
          <a:p>
            <a:pPr>
              <a:defRPr sz="1862" b="1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defRPr>
            </a:pPr>
            <a:r>
              <a:rPr lang="ru-RU" sz="1862" b="1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тыс. руб.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тыс. руб.</c:v>
                </c:pt>
              </c:strCache>
            </c:strRef>
          </c:tx>
          <c:spPr>
            <a:solidFill>
              <a:srgbClr val="90C226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1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2"/>
                <c:pt idx="0">
                  <c:v>План</c:v>
                </c:pt>
                <c:pt idx="1">
                  <c:v>Факт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2"/>
                <c:pt idx="0">
                  <c:v>110</c:v>
                </c:pt>
                <c:pt idx="1">
                  <c:v>129.4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6258304"/>
        <c:axId val="236258696"/>
      </c:barChart>
      <c:catAx>
        <c:axId val="236258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360">
            <a:solidFill>
              <a:srgbClr val="D9D9D9"/>
            </a:solidFill>
            <a:round/>
          </a:ln>
        </c:spPr>
        <c:txPr>
          <a:bodyPr/>
          <a:lstStyle/>
          <a:p>
            <a:pPr>
              <a:defRPr sz="1197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defRPr>
            </a:pPr>
            <a:endParaRPr lang="ru-RU"/>
          </a:p>
        </c:txPr>
        <c:crossAx val="236258696"/>
        <c:crosses val="autoZero"/>
        <c:auto val="1"/>
        <c:lblAlgn val="ctr"/>
        <c:lblOffset val="100"/>
        <c:noMultiLvlLbl val="1"/>
      </c:catAx>
      <c:valAx>
        <c:axId val="236258696"/>
        <c:scaling>
          <c:orientation val="minMax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0.0" sourceLinked="0"/>
        <c:majorTickMark val="none"/>
        <c:minorTickMark val="none"/>
        <c:tickLblPos val="nextTo"/>
        <c:spPr>
          <a:ln w="12600">
            <a:noFill/>
          </a:ln>
        </c:spPr>
        <c:txPr>
          <a:bodyPr/>
          <a:lstStyle/>
          <a:p>
            <a:pPr>
              <a:defRPr sz="1197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defRPr>
            </a:pPr>
            <a:endParaRPr lang="ru-RU"/>
          </a:p>
        </c:txPr>
        <c:crossAx val="236258304"/>
        <c:crosses val="autoZero"/>
        <c:crossBetween val="between"/>
      </c:valAx>
      <c:spPr>
        <a:noFill/>
        <a:ln>
          <a:noFill/>
        </a:ln>
      </c:spPr>
    </c:plotArea>
    <c:legend>
      <c:legendPos val="b"/>
      <c:overlay val="0"/>
      <c:spPr>
        <a:noFill/>
        <a:ln>
          <a:noFill/>
        </a:ln>
      </c:spPr>
    </c:legend>
    <c:plotVisOnly val="1"/>
    <c:dispBlanksAs val="gap"/>
    <c:showDLblsOverMax val="1"/>
  </c:chart>
  <c:spPr>
    <a:noFill/>
    <a:ln>
      <a:noFill/>
    </a:ln>
  </c:spPr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0"/>
  <c:style val="2"/>
  <c:chart>
    <c:title>
      <c:tx>
        <c:rich>
          <a:bodyPr/>
          <a:lstStyle/>
          <a:p>
            <a:pPr>
              <a:defRPr sz="1862" b="1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defRPr>
            </a:pPr>
            <a:r>
              <a:rPr lang="ru-RU" sz="1862" b="1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тыс. руб.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тыс. руб.</c:v>
                </c:pt>
              </c:strCache>
            </c:strRef>
          </c:tx>
          <c:spPr>
            <a:solidFill>
              <a:srgbClr val="90C226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1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2"/>
                <c:pt idx="0">
                  <c:v>План</c:v>
                </c:pt>
                <c:pt idx="1">
                  <c:v>Факт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2"/>
                <c:pt idx="0">
                  <c:v>18</c:v>
                </c:pt>
                <c:pt idx="1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6259480"/>
        <c:axId val="236259872"/>
      </c:barChart>
      <c:catAx>
        <c:axId val="236259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360">
            <a:solidFill>
              <a:srgbClr val="D9D9D9"/>
            </a:solidFill>
            <a:round/>
          </a:ln>
        </c:spPr>
        <c:txPr>
          <a:bodyPr/>
          <a:lstStyle/>
          <a:p>
            <a:pPr>
              <a:defRPr sz="1197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defRPr>
            </a:pPr>
            <a:endParaRPr lang="ru-RU"/>
          </a:p>
        </c:txPr>
        <c:crossAx val="236259872"/>
        <c:crosses val="autoZero"/>
        <c:auto val="1"/>
        <c:lblAlgn val="ctr"/>
        <c:lblOffset val="100"/>
        <c:noMultiLvlLbl val="1"/>
      </c:catAx>
      <c:valAx>
        <c:axId val="236259872"/>
        <c:scaling>
          <c:orientation val="minMax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0.0" sourceLinked="0"/>
        <c:majorTickMark val="none"/>
        <c:minorTickMark val="none"/>
        <c:tickLblPos val="nextTo"/>
        <c:spPr>
          <a:ln w="12600">
            <a:noFill/>
          </a:ln>
        </c:spPr>
        <c:txPr>
          <a:bodyPr/>
          <a:lstStyle/>
          <a:p>
            <a:pPr>
              <a:defRPr sz="1197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defRPr>
            </a:pPr>
            <a:endParaRPr lang="ru-RU"/>
          </a:p>
        </c:txPr>
        <c:crossAx val="236259480"/>
        <c:crosses val="autoZero"/>
        <c:crossBetween val="between"/>
      </c:valAx>
      <c:spPr>
        <a:noFill/>
        <a:ln>
          <a:noFill/>
        </a:ln>
      </c:spPr>
    </c:plotArea>
    <c:legend>
      <c:legendPos val="b"/>
      <c:overlay val="0"/>
      <c:spPr>
        <a:noFill/>
        <a:ln>
          <a:noFill/>
        </a:ln>
      </c:spPr>
    </c:legend>
    <c:plotVisOnly val="1"/>
    <c:dispBlanksAs val="gap"/>
    <c:showDLblsOverMax val="1"/>
  </c:chart>
  <c:spPr>
    <a:noFill/>
    <a:ln>
      <a:noFill/>
    </a:ln>
  </c:spPr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0"/>
  <c:style val="2"/>
  <c:chart>
    <c:title>
      <c:tx>
        <c:rich>
          <a:bodyPr/>
          <a:lstStyle/>
          <a:p>
            <a:pPr>
              <a:defRPr sz="1862" b="1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defRPr>
            </a:pPr>
            <a:r>
              <a:rPr lang="ru-RU" sz="1862" b="1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тыс. руб.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тыс. руб.</c:v>
                </c:pt>
              </c:strCache>
            </c:strRef>
          </c:tx>
          <c:spPr>
            <a:solidFill>
              <a:srgbClr val="90C226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1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2"/>
                <c:pt idx="0">
                  <c:v>План</c:v>
                </c:pt>
                <c:pt idx="1">
                  <c:v>Факт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2"/>
                <c:pt idx="0">
                  <c:v>887.3</c:v>
                </c:pt>
                <c:pt idx="1">
                  <c:v>1390.1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6260656"/>
        <c:axId val="236261048"/>
      </c:barChart>
      <c:catAx>
        <c:axId val="236260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360">
            <a:solidFill>
              <a:srgbClr val="D9D9D9"/>
            </a:solidFill>
            <a:round/>
          </a:ln>
        </c:spPr>
        <c:txPr>
          <a:bodyPr/>
          <a:lstStyle/>
          <a:p>
            <a:pPr>
              <a:defRPr sz="1197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defRPr>
            </a:pPr>
            <a:endParaRPr lang="ru-RU"/>
          </a:p>
        </c:txPr>
        <c:crossAx val="236261048"/>
        <c:crosses val="autoZero"/>
        <c:auto val="1"/>
        <c:lblAlgn val="ctr"/>
        <c:lblOffset val="100"/>
        <c:noMultiLvlLbl val="1"/>
      </c:catAx>
      <c:valAx>
        <c:axId val="236261048"/>
        <c:scaling>
          <c:orientation val="minMax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ln w="12600">
            <a:noFill/>
          </a:ln>
        </c:spPr>
        <c:txPr>
          <a:bodyPr/>
          <a:lstStyle/>
          <a:p>
            <a:pPr>
              <a:defRPr sz="1197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defRPr>
            </a:pPr>
            <a:endParaRPr lang="ru-RU"/>
          </a:p>
        </c:txPr>
        <c:crossAx val="236260656"/>
        <c:crosses val="autoZero"/>
        <c:crossBetween val="between"/>
      </c:valAx>
      <c:spPr>
        <a:noFill/>
        <a:ln>
          <a:noFill/>
        </a:ln>
      </c:spPr>
    </c:plotArea>
    <c:legend>
      <c:legendPos val="b"/>
      <c:overlay val="0"/>
      <c:spPr>
        <a:noFill/>
        <a:ln>
          <a:noFill/>
        </a:ln>
      </c:spPr>
    </c:legend>
    <c:plotVisOnly val="1"/>
    <c:dispBlanksAs val="gap"/>
    <c:showDLblsOverMax val="1"/>
  </c:chart>
  <c:spPr>
    <a:noFill/>
    <a:ln>
      <a:noFill/>
    </a:ln>
  </c:spPr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243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&lt;заголовок&gt;</a:t>
            </a:r>
          </a:p>
        </p:txBody>
      </p:sp>
      <p:sp>
        <p:nvSpPr>
          <p:cNvPr id="244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&lt;дата/время&gt;</a:t>
            </a:r>
          </a:p>
        </p:txBody>
      </p:sp>
      <p:sp>
        <p:nvSpPr>
          <p:cNvPr id="245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&lt;нижний колонтитул&gt;</a:t>
            </a:r>
          </a:p>
        </p:txBody>
      </p:sp>
      <p:sp>
        <p:nvSpPr>
          <p:cNvPr id="246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D56BE047-76FA-48E9-A59A-BB661BD7E5B3}" type="slidenum"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ru-RU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19232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1" name="Рисунок 100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02" name="Рисунок 101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7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6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47" name="Рисунок 146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48" name="Рисунок 147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Line 1"/>
          <p:cNvSpPr/>
          <p:nvPr/>
        </p:nvSpPr>
        <p:spPr>
          <a:xfrm>
            <a:off x="9370800" y="0"/>
            <a:ext cx="1219320" cy="6858000"/>
          </a:xfrm>
          <a:prstGeom prst="line">
            <a:avLst/>
          </a:prstGeom>
          <a:ln w="9360">
            <a:solidFill>
              <a:schemeClr val="bg1">
                <a:lumMod val="75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8" name="Line 2"/>
          <p:cNvSpPr/>
          <p:nvPr/>
        </p:nvSpPr>
        <p:spPr>
          <a:xfrm flipH="1">
            <a:off x="7425000" y="3681360"/>
            <a:ext cx="4763520" cy="3176640"/>
          </a:xfrm>
          <a:prstGeom prst="line">
            <a:avLst/>
          </a:prstGeom>
          <a:ln w="9360">
            <a:solidFill>
              <a:schemeClr val="bg1">
                <a:lumMod val="85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9" name="CustomShape 3"/>
          <p:cNvSpPr/>
          <p:nvPr/>
        </p:nvSpPr>
        <p:spPr>
          <a:xfrm>
            <a:off x="9181440" y="-8640"/>
            <a:ext cx="3006720" cy="6865920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60" name="CustomShape 4"/>
          <p:cNvSpPr/>
          <p:nvPr/>
        </p:nvSpPr>
        <p:spPr>
          <a:xfrm>
            <a:off x="9603360" y="-8640"/>
            <a:ext cx="2587680" cy="6865920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61" name="CustomShape 5"/>
          <p:cNvSpPr/>
          <p:nvPr/>
        </p:nvSpPr>
        <p:spPr>
          <a:xfrm>
            <a:off x="8932320" y="3048120"/>
            <a:ext cx="3259080" cy="380916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62" name="CustomShape 6"/>
          <p:cNvSpPr/>
          <p:nvPr/>
        </p:nvSpPr>
        <p:spPr>
          <a:xfrm>
            <a:off x="9334440" y="-8640"/>
            <a:ext cx="2853720" cy="686592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63" name="CustomShape 7"/>
          <p:cNvSpPr/>
          <p:nvPr/>
        </p:nvSpPr>
        <p:spPr>
          <a:xfrm>
            <a:off x="10898640" y="-8640"/>
            <a:ext cx="1289520" cy="6865920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64" name="CustomShape 8"/>
          <p:cNvSpPr/>
          <p:nvPr/>
        </p:nvSpPr>
        <p:spPr>
          <a:xfrm>
            <a:off x="10938960" y="-8640"/>
            <a:ext cx="1249200" cy="6865920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65" name="CustomShape 9"/>
          <p:cNvSpPr/>
          <p:nvPr/>
        </p:nvSpPr>
        <p:spPr>
          <a:xfrm>
            <a:off x="10371600" y="3589920"/>
            <a:ext cx="1816560" cy="3267360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66" name="CustomShape 10"/>
          <p:cNvSpPr/>
          <p:nvPr/>
        </p:nvSpPr>
        <p:spPr>
          <a:xfrm>
            <a:off x="0" y="4013280"/>
            <a:ext cx="447840" cy="28440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67" name="PlaceHolder 1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текста заголовка щёлкните мышью</a:t>
            </a:r>
          </a:p>
        </p:txBody>
      </p:sp>
      <p:sp>
        <p:nvSpPr>
          <p:cNvPr id="68" name="PlaceHolder 1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Второй уровень структуры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Третий уровень структуры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Пятый уровень структуры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Шестой уровень структуры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Line 1"/>
          <p:cNvSpPr/>
          <p:nvPr/>
        </p:nvSpPr>
        <p:spPr>
          <a:xfrm>
            <a:off x="9370800" y="0"/>
            <a:ext cx="1219320" cy="6858000"/>
          </a:xfrm>
          <a:prstGeom prst="line">
            <a:avLst/>
          </a:prstGeom>
          <a:ln w="9360">
            <a:solidFill>
              <a:schemeClr val="bg1">
                <a:lumMod val="75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04" name="Line 2"/>
          <p:cNvSpPr/>
          <p:nvPr/>
        </p:nvSpPr>
        <p:spPr>
          <a:xfrm flipH="1">
            <a:off x="7425000" y="3681360"/>
            <a:ext cx="4763520" cy="3176640"/>
          </a:xfrm>
          <a:prstGeom prst="line">
            <a:avLst/>
          </a:prstGeom>
          <a:ln w="9360">
            <a:solidFill>
              <a:schemeClr val="bg1">
                <a:lumMod val="85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05" name="CustomShape 3"/>
          <p:cNvSpPr/>
          <p:nvPr/>
        </p:nvSpPr>
        <p:spPr>
          <a:xfrm>
            <a:off x="9181440" y="-8640"/>
            <a:ext cx="3006720" cy="6865920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06" name="CustomShape 4"/>
          <p:cNvSpPr/>
          <p:nvPr/>
        </p:nvSpPr>
        <p:spPr>
          <a:xfrm>
            <a:off x="9603360" y="-8640"/>
            <a:ext cx="2587680" cy="6865920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07" name="CustomShape 5"/>
          <p:cNvSpPr/>
          <p:nvPr/>
        </p:nvSpPr>
        <p:spPr>
          <a:xfrm>
            <a:off x="8932320" y="3048120"/>
            <a:ext cx="3259080" cy="380916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08" name="CustomShape 6"/>
          <p:cNvSpPr/>
          <p:nvPr/>
        </p:nvSpPr>
        <p:spPr>
          <a:xfrm>
            <a:off x="9334440" y="-8640"/>
            <a:ext cx="2853720" cy="686592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09" name="CustomShape 7"/>
          <p:cNvSpPr/>
          <p:nvPr/>
        </p:nvSpPr>
        <p:spPr>
          <a:xfrm>
            <a:off x="10898640" y="-8640"/>
            <a:ext cx="1289520" cy="6865920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10" name="CustomShape 8"/>
          <p:cNvSpPr/>
          <p:nvPr/>
        </p:nvSpPr>
        <p:spPr>
          <a:xfrm>
            <a:off x="10938960" y="-8640"/>
            <a:ext cx="1249200" cy="6865920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11" name="CustomShape 9"/>
          <p:cNvSpPr/>
          <p:nvPr/>
        </p:nvSpPr>
        <p:spPr>
          <a:xfrm>
            <a:off x="10371600" y="3589920"/>
            <a:ext cx="1816560" cy="3267360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12" name="CustomShape 10"/>
          <p:cNvSpPr/>
          <p:nvPr/>
        </p:nvSpPr>
        <p:spPr>
          <a:xfrm>
            <a:off x="0" y="4013280"/>
            <a:ext cx="447840" cy="28440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13" name="PlaceHolder 1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текста заголовка щёлкните мышью</a:t>
            </a:r>
          </a:p>
        </p:txBody>
      </p:sp>
      <p:sp>
        <p:nvSpPr>
          <p:cNvPr id="114" name="PlaceHolder 1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Второй уровень структуры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Третий уровень структуры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Пятый уровень структуры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Шестой уровень структуры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CustomShape 1"/>
          <p:cNvSpPr/>
          <p:nvPr/>
        </p:nvSpPr>
        <p:spPr>
          <a:xfrm>
            <a:off x="677160" y="609480"/>
            <a:ext cx="8596080" cy="132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Доходы бюджета поселения в 2016 году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255" name="Объект 8"/>
          <p:cNvGraphicFramePr/>
          <p:nvPr/>
        </p:nvGraphicFramePr>
        <p:xfrm>
          <a:off x="677880" y="2160720"/>
          <a:ext cx="8595720" cy="388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CustomShape 1"/>
          <p:cNvSpPr/>
          <p:nvPr/>
        </p:nvSpPr>
        <p:spPr>
          <a:xfrm>
            <a:off x="677160" y="609480"/>
            <a:ext cx="8596080" cy="132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3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Собственные доходы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257" name="Объект 7"/>
          <p:cNvGraphicFramePr/>
          <p:nvPr/>
        </p:nvGraphicFramePr>
        <p:xfrm>
          <a:off x="677880" y="2160720"/>
          <a:ext cx="8595720" cy="388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CustomShape 1"/>
          <p:cNvSpPr/>
          <p:nvPr/>
        </p:nvSpPr>
        <p:spPr>
          <a:xfrm>
            <a:off x="677160" y="609480"/>
            <a:ext cx="8596080" cy="132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3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Земельный налог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259" name="Объект 5"/>
          <p:cNvGraphicFramePr/>
          <p:nvPr/>
        </p:nvGraphicFramePr>
        <p:xfrm>
          <a:off x="677880" y="2160720"/>
          <a:ext cx="8595720" cy="388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CustomShape 1"/>
          <p:cNvSpPr/>
          <p:nvPr/>
        </p:nvSpPr>
        <p:spPr>
          <a:xfrm>
            <a:off x="677160" y="609480"/>
            <a:ext cx="8596080" cy="132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3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Налог на доходы физических лиц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261" name="Объект 5"/>
          <p:cNvGraphicFramePr/>
          <p:nvPr/>
        </p:nvGraphicFramePr>
        <p:xfrm>
          <a:off x="677880" y="2160720"/>
          <a:ext cx="8595720" cy="388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CustomShape 1"/>
          <p:cNvSpPr/>
          <p:nvPr/>
        </p:nvSpPr>
        <p:spPr>
          <a:xfrm>
            <a:off x="677160" y="609480"/>
            <a:ext cx="8596080" cy="132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3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Налог на имущество физических лиц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263" name="Объект 5"/>
          <p:cNvGraphicFramePr/>
          <p:nvPr/>
        </p:nvGraphicFramePr>
        <p:xfrm>
          <a:off x="677880" y="2160720"/>
          <a:ext cx="8595720" cy="388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CustomShape 1"/>
          <p:cNvSpPr/>
          <p:nvPr/>
        </p:nvSpPr>
        <p:spPr>
          <a:xfrm>
            <a:off x="677160" y="609480"/>
            <a:ext cx="8596080" cy="132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3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Госпошлина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265" name="Объект 5"/>
          <p:cNvGraphicFramePr/>
          <p:nvPr/>
        </p:nvGraphicFramePr>
        <p:xfrm>
          <a:off x="677880" y="2160720"/>
          <a:ext cx="8595720" cy="388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CustomShape 1"/>
          <p:cNvSpPr/>
          <p:nvPr/>
        </p:nvSpPr>
        <p:spPr>
          <a:xfrm>
            <a:off x="677160" y="609480"/>
            <a:ext cx="8596080" cy="132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3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Доходы от продажи земельных участков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267" name="Объект 5"/>
          <p:cNvGraphicFramePr/>
          <p:nvPr/>
        </p:nvGraphicFramePr>
        <p:xfrm>
          <a:off x="677880" y="2160720"/>
          <a:ext cx="8595720" cy="388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CustomShape 1"/>
          <p:cNvSpPr/>
          <p:nvPr/>
        </p:nvSpPr>
        <p:spPr>
          <a:xfrm>
            <a:off x="166320" y="332640"/>
            <a:ext cx="9119520" cy="612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По расходам бюджет поселения в 2016 году  исполнен в сумме </a:t>
            </a:r>
            <a:r>
              <a:rPr lang="ru-RU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17887,3</a:t>
            </a:r>
            <a:r>
              <a:rPr lang="ru-RU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тыс. руб. 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В том числе: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- На благоустройство территории	израсходовано-2492,2  тыс.руб.,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   В том числе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Оплата уличного освещения 			 1456,5  тыс.руб.,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(58,4%)от расходов на благоустройство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Ремонт уличного освещения		-  101,7 тыс. руб.,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Содержание и ремонт дорог		-  2993,9  тыс.руб.,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в т.ч. дотации области                             -  1418,0  тыс. руб.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наши расходы                                               - 1575,9  тыс. руб.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из них: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ремонт дорог                                               - 2129,5  тыс. руб.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содержание дорог                                             - 864,4 тыс.руб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Ремонт водопроводов                                     - 319,0 тыс.руб.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Вывоз мусора, спиливание  аварийных деревьев,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    обкашивание бесхозных территорий,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    ремонт колодцев                                            - 290,2 тыс. руб.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Расходы на  содержание СДК			-       4715,4  тыс. руб.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- Содержание контрольно – счетной палаты	-    21,0  тыс. руб.,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- Публикация нормативно - правовых актов 	-      5,0  тыс. руб., 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- Оформление земельных долей (межевание)   -     568,7 тыс. руб. 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- Противопожарная  безопасность 			 -   66,1  тыс. руб.,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789</TotalTime>
  <Words>73</Words>
  <Application>Microsoft Office PowerPoint</Application>
  <PresentationFormat>Широкоэкранный</PresentationFormat>
  <Paragraphs>35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DejaVu Sans</vt:lpstr>
      <vt:lpstr>Symbol</vt:lpstr>
      <vt:lpstr>Times New Roman</vt:lpstr>
      <vt:lpstr>Trebuchet MS</vt:lpstr>
      <vt:lpstr>Wingdings</vt:lpstr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135</cp:revision>
  <dcterms:created xsi:type="dcterms:W3CDTF">2017-01-20T08:33:45Z</dcterms:created>
  <dcterms:modified xsi:type="dcterms:W3CDTF">2017-04-06T04:05:33Z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Широкоэкранный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74</vt:i4>
  </property>
</Properties>
</file>