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53-4CFB-BB2D-A9E1A7EA05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53-4CFB-BB2D-A9E1A7EA05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53-4CFB-BB2D-A9E1A7EA05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53-4CFB-BB2D-A9E1A7EA05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53-4CFB-BB2D-A9E1A7EA05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D53-4CFB-BB2D-A9E1A7EA05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D53-4CFB-BB2D-A9E1A7EA059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D53-4CFB-BB2D-A9E1A7EA05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D53-4CFB-BB2D-A9E1A7EA059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D53-4CFB-BB2D-A9E1A7EA059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D53-4CFB-BB2D-A9E1A7EA059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53-4CFB-BB2D-A9E1A7EA059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53-4CFB-BB2D-A9E1A7EA059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53-4CFB-BB2D-A9E1A7EA059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4 419,0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53-4CFB-BB2D-A9E1A7EA059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53-4CFB-BB2D-A9E1A7EA059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2 397,0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D53-4CFB-BB2D-A9E1A7EA059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19 218,0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D53-4CFB-BB2D-A9E1A7EA059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287,8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D53-4CFB-BB2D-A9E1A7EA059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3710,0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D53-4CFB-BB2D-A9E1A7EA05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Единый сельх. Налог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Госпошлина</c:v>
                </c:pt>
                <c:pt idx="5">
                  <c:v>Акцизы</c:v>
                </c:pt>
                <c:pt idx="6">
                  <c:v>Доходы от продажи земли</c:v>
                </c:pt>
                <c:pt idx="7">
                  <c:v>Дотации</c:v>
                </c:pt>
                <c:pt idx="8">
                  <c:v>Субвенции</c:v>
                </c:pt>
                <c:pt idx="9">
                  <c:v>Субсидии</c:v>
                </c:pt>
                <c:pt idx="10">
                  <c:v>Иные 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145.4</c:v>
                </c:pt>
                <c:pt idx="1">
                  <c:v>5.4</c:v>
                </c:pt>
                <c:pt idx="2">
                  <c:v>355</c:v>
                </c:pt>
                <c:pt idx="3">
                  <c:v>3367</c:v>
                </c:pt>
                <c:pt idx="4">
                  <c:v>8</c:v>
                </c:pt>
                <c:pt idx="5">
                  <c:v>2149.1</c:v>
                </c:pt>
                <c:pt idx="6" formatCode="0.0">
                  <c:v>0</c:v>
                </c:pt>
                <c:pt idx="7">
                  <c:v>13872.7</c:v>
                </c:pt>
                <c:pt idx="8" formatCode="0.0">
                  <c:v>127.9</c:v>
                </c:pt>
                <c:pt idx="9" formatCode="0.0">
                  <c:v>3877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D53-4CFB-BB2D-A9E1A7EA0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53-4629-BF51-4B9114E868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53-4629-BF51-4B9114E868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53-4629-BF51-4B9114E868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53-4629-BF51-4B9114E868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53-4629-BF51-4B9114E868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953-4629-BF51-4B9114E868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953-4629-BF51-4B9114E868A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953-4629-BF51-4B9114E868A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953-4629-BF51-4B9114E868A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6 642,4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953-4629-BF51-4B9114E868A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157,4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953-4629-BF51-4B9114E868A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73,4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953-4629-BF51-4B9114E868A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6 107,5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953-4629-BF51-4B9114E868A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1 039,2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953-4629-BF51-4B9114E868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953-4629-BF51-4B9114E868A9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11 682,2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953-4629-BF51-4B9114E868A9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916,2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953-4629-BF51-4B9114E868A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8,3</a:t>
                    </a:r>
                    <a:fld id="{DC45D6F3-C922-412D-9CC9-462E3184D6FF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953-4629-BF51-4B9114E86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6029.9</c:v>
                </c:pt>
                <c:pt idx="1">
                  <c:v>138</c:v>
                </c:pt>
                <c:pt idx="2">
                  <c:v>67.3</c:v>
                </c:pt>
                <c:pt idx="3">
                  <c:v>6026.1</c:v>
                </c:pt>
                <c:pt idx="4" formatCode="0.0">
                  <c:v>1129.4000000000001</c:v>
                </c:pt>
                <c:pt idx="5">
                  <c:v>2.5</c:v>
                </c:pt>
                <c:pt idx="6">
                  <c:v>9396.5</c:v>
                </c:pt>
                <c:pt idx="7">
                  <c:v>828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953-4629-BF51-4B9114E86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B277A-2FAB-48F1-ACB0-6C0F5588CF91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7E6-1838-49FF-B8A2-A59305E02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7E6-1838-49FF-B8A2-A59305E027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8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83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1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9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7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09E03-D75E-45BA-86E0-D32FF295E77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9C2A31-D916-43A4-BB6A-3AF545A5F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4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elikoe.selo@yandex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-sel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368266"/>
            <a:ext cx="12193057" cy="7559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4937" y="498764"/>
            <a:ext cx="49235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Бюджет для граждан Великосельского сельского поселения на 2025 год и плановый период 2026-2027 годы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392" y="5474525"/>
            <a:ext cx="11139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На основании решения Совета депутатов Великосельского сельского поселения от  27.12.2024 г.  № 213 «О бюджете Великосельского сельского поселения на 2025 год и плановый период 2026 и 2027 годов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68" y="832244"/>
            <a:ext cx="422598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804" y="205046"/>
            <a:ext cx="114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МУНИЦИПАЛЬНЫЕ ПРОГРАММЫ БЮДЖЕТА ВЕЛИКОСЕЛЬСКОГО СЕЛЬСКОГО ПОСЕЛЕНИЯ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59942"/>
              </p:ext>
            </p:extLst>
          </p:nvPr>
        </p:nvGraphicFramePr>
        <p:xfrm>
          <a:off x="349925" y="605156"/>
          <a:ext cx="11519066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Бюджет Великосельского сельского поселения является программным. На 2020  год и на плановый период 2020-2021 годы разработаны и утверждены 9 муниципальных программ.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2026 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2027 год 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«Повышение эффективности бюджетных расходов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«Обеспечение первичных мер пожарной безопасности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«Совершенствование и содержание автомобильных дорог общего пользования местного значения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6 107,0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4 943,4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5 749,1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малого и среднего предпринимательства в Великосельском сельском поселении на 2022-2027 годы»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«Энергосбережение и повышение энергетической эффективности на территории Великосельского сельского поселения на 2022-2027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«Организация благоустройства территории и содержание объектов внешнего благоустройства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1 031,2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688,3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культуры на территории Великосельского сельского поселения на 2022-2027 годы»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11 682,2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9 345,8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9 345,8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системы муниципальной службы и деятельности Администрации Великосельского сельского поселения на 2022-2027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«Управление муниципальным имуществом, использование и охрана земель Великосельского сельского поселения на 2022-2027 годы»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«Развитие информационного общества Великосельского сельского поселения на 2022-2027 годы»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azvdom.ru/wp-content/uploads/2016/03/%D0%9D%D0%90%D0%A8%D0%98-%D0%9A%D0%9E%D0%9D%D0%A2%D0%90%D0%9A%D0%A2%D0%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63" y="1"/>
            <a:ext cx="9525000" cy="17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013" y="1508166"/>
            <a:ext cx="11435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Муниципальное учреждение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Администрация Великосельского сельского поселения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175231, Новгородская область, Старорусский район,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д. Сусолово, д. 5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Тел./факс 8(81652)72184, 8(81652)72119, 8(81652)72020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электронной почты: </a:t>
            </a:r>
            <a:r>
              <a:rPr lang="en-US" sz="3200" b="1" dirty="0">
                <a:solidFill>
                  <a:srgbClr val="FF0000"/>
                </a:solidFill>
                <a:hlinkClick r:id="rId3"/>
              </a:rPr>
              <a:t>velikoe.selo@yandex.ru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Адрес официального сайта в сети Интернет: </a:t>
            </a:r>
            <a:r>
              <a:rPr lang="en-US" sz="3200" b="1" dirty="0">
                <a:solidFill>
                  <a:srgbClr val="FF0000"/>
                </a:solidFill>
                <a:hlinkClick r:id="rId4"/>
              </a:rPr>
              <a:t>http://v-selo.ru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Глава администрации поселения: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Петрова </a:t>
            </a:r>
            <a:r>
              <a:rPr lang="ru-RU" sz="3200" b="1">
                <a:solidFill>
                  <a:srgbClr val="FF0000"/>
                </a:solidFill>
              </a:rPr>
              <a:t>Ольга Анатольевна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82" y="563682"/>
            <a:ext cx="3965918" cy="29751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260" y="427512"/>
            <a:ext cx="83721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Представляем Вашему вниманию информационный материал - «Бюджет для граждан», который в доступной форме познакомит Вас с положениями основного финансового документа Великосельского сельского поселения - бюджетом Великосельского сельского поселения Старорусского муниципального района на 2025 год и плановый период 2026– 2027 годы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260" y="3538847"/>
            <a:ext cx="115428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Каждый житель нашего поселения сможет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сможет разобраться в том, как бюджетная политика влияет на развитие нашего поселения, на улучшение качества жизни населения и каких результатов мы хотим добиться. </a:t>
            </a: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Представленная информация обеспечивает реализацию принципов прозрачности и открытости бюджетного процесса в Великосельском сельском поселении. </a:t>
            </a: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Глава Великосельского сельского поселения:</a:t>
            </a:r>
            <a:r>
              <a:rPr lang="ru-RU" sz="2000" b="1" i="0" u="none" strike="noStrike" dirty="0">
                <a:latin typeface="Calibri" panose="020F0502020204030204" pitchFamily="34" charset="0"/>
              </a:rPr>
              <a:t>                                     Ольга Анатольевна Петрова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958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30" y="556161"/>
            <a:ext cx="1176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930" y="740827"/>
            <a:ext cx="11523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Что такое «Бюджет для граждан?» </a:t>
            </a:r>
            <a:endParaRPr lang="ru-RU" sz="2800" b="0" i="0" u="none" strike="noStrike" baseline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000" b="1" i="0" u="none" strike="noStrike" baseline="0" dirty="0">
                <a:latin typeface="Calibri" panose="020F0502020204030204" pitchFamily="34" charset="0"/>
              </a:rPr>
              <a:t>«</a:t>
            </a:r>
            <a:r>
              <a:rPr lang="ru-RU" sz="2000" b="1" dirty="0">
                <a:latin typeface="Calibri" panose="020F0502020204030204" pitchFamily="34" charset="0"/>
              </a:rPr>
              <a:t>Бюджет для граждан» </a:t>
            </a:r>
            <a:r>
              <a:rPr lang="ru-RU" sz="2000" dirty="0">
                <a:latin typeface="Calibri" panose="020F0502020204030204" pitchFamily="34" charset="0"/>
              </a:rPr>
              <a:t>познакомит вас с положениями решения Совета Великосельского сельского поселения о бюджете сельского поселения за 2025 год и плановый период 2026 и 2027 годов. </a:t>
            </a:r>
          </a:p>
          <a:p>
            <a:r>
              <a:rPr lang="ru-RU" sz="2000" i="1" dirty="0">
                <a:latin typeface="Calibri" panose="020F0502020204030204" pitchFamily="34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Великосельского сельского поселения. </a:t>
            </a:r>
            <a:endParaRPr lang="ru-RU" sz="2000" dirty="0">
              <a:latin typeface="Calibri" panose="020F0502020204030204" pitchFamily="34" charset="0"/>
            </a:endParaRPr>
          </a:p>
          <a:p>
            <a:r>
              <a:rPr lang="ru-RU" sz="2000" i="1" dirty="0">
                <a:latin typeface="Calibri" panose="020F0502020204030204" pitchFamily="34" charset="0"/>
              </a:rPr>
              <a:t>Мы постарались в доступной и понятной форме для граждан, показать основные показатели бюджета нашего поселения.</a:t>
            </a:r>
            <a:r>
              <a:rPr lang="ru-RU" sz="2000" dirty="0">
                <a:latin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4095592"/>
            <a:ext cx="4120738" cy="26020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8" y="4095592"/>
            <a:ext cx="3705101" cy="26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8" y="415636"/>
            <a:ext cx="9915897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i="0" u="none" strike="noStrike" baseline="0" dirty="0">
                <a:latin typeface="Calibri" panose="020F0502020204030204" pitchFamily="34" charset="0"/>
              </a:rPr>
              <a:t>Бюджетный процесс </a:t>
            </a:r>
            <a:endParaRPr lang="ru-RU" sz="2400" b="0" i="0" u="none" strike="noStrike" baseline="0" dirty="0"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стадии ежегодного формирования и исполнения бюджета </a:t>
            </a:r>
            <a:endParaRPr lang="ru-RU" sz="20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911926" y="1569938"/>
            <a:ext cx="3158837" cy="157702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311" y="1947553"/>
            <a:ext cx="264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3. Утверждение проекта бюджета на очередной год и плановый период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1223158" y="3370237"/>
            <a:ext cx="3420093" cy="13585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1891" y="4952050"/>
            <a:ext cx="3396343" cy="15793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483927" y="1569938"/>
            <a:ext cx="3313216" cy="120401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994565" y="3146961"/>
            <a:ext cx="3930734" cy="1436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8277100" y="5094514"/>
            <a:ext cx="3325091" cy="128966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16926" y="3491346"/>
            <a:ext cx="2315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2. Рассмотрение проекта бюджета на очередной год и плановый период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2530" y="5438899"/>
            <a:ext cx="247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1. Составление проекта бюджета на очередной год и плановый период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0810" y="1857299"/>
            <a:ext cx="2671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4. Исполнение бюджета в текущем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7710" y="3370237"/>
            <a:ext cx="301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5. Формирование отчета об исполнении бюджета предыдущего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5242" y="5296395"/>
            <a:ext cx="2220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6. Утверждение отчета об исполнении бюджета предыдущего года</a:t>
            </a:r>
          </a:p>
        </p:txBody>
      </p:sp>
      <p:pic>
        <p:nvPicPr>
          <p:cNvPr id="2050" name="Picture 2" descr="https://static5.depositphotos.com/1020482/535/i/950/depositphotos_5354376-stock-photo-3d-character-reading-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58" y="3640061"/>
            <a:ext cx="1995051" cy="32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5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436" y="213756"/>
            <a:ext cx="83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Основные характеристики бюджета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10639" y="736976"/>
            <a:ext cx="2315688" cy="12818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772" y="890649"/>
            <a:ext cx="18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ДОХОДЫ БЮДЖЕТА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2882341" y="949385"/>
            <a:ext cx="1023073" cy="237126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2945081" y="1598535"/>
            <a:ext cx="978408" cy="277766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56364" y="736976"/>
            <a:ext cx="776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собственные - НАЛОГОВЫЕ и НЕНАЛОГОВЫЕ доходы;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2243" y="1357117"/>
            <a:ext cx="7880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безвозмездные поступления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от других бюджетов бюджетной системы РФ 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- ДОТАЦИИ, СУБСИДИИ, СУБВЕНЦИИ, ИНЫЕ МЕЖБЮДЖЕТНЫЕ ТРАНСФЕРТЫ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8758" y="2429317"/>
            <a:ext cx="1161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РАСХОДЫ бюджета </a:t>
            </a:r>
            <a:r>
              <a:rPr lang="ru-RU" b="0" i="0" u="none" strike="noStrike" baseline="0" dirty="0">
                <a:latin typeface="Calibri" panose="020F0502020204030204" pitchFamily="34" charset="0"/>
              </a:rPr>
              <a:t>–совокупность средств, направляемых на оказание государственных (муниципальных) услуг, социальное обеспечение населения, бюджетные инвестиции, предоставление межбюджетных трансфертов, обслуживание государственного (муниципального) долга </a:t>
            </a:r>
          </a:p>
          <a:p>
            <a:r>
              <a:rPr lang="ru-RU" sz="20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Сбалансированность бюджета </a:t>
            </a:r>
            <a:r>
              <a:rPr lang="ru-RU" sz="2000" b="0" i="0" u="none" strike="noStrike" baseline="0" dirty="0">
                <a:latin typeface="Calibri" panose="020F0502020204030204" pitchFamily="34" charset="0"/>
              </a:rPr>
              <a:t>по доходам и расходам – основополагающее требование, предъявляемое к органам, составляющим и утверждающим бюджет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4183643"/>
            <a:ext cx="2160000" cy="25377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68758" y="3973217"/>
            <a:ext cx="311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ПРОФИЦИТ</a:t>
            </a:r>
            <a:r>
              <a:rPr lang="ru-RU" b="1" dirty="0"/>
              <a:t>–превышение доходов над расходами образует положительный остаток бюджета </a:t>
            </a:r>
            <a:endParaRPr lang="ru-RU" dirty="0"/>
          </a:p>
          <a:p>
            <a:r>
              <a:rPr lang="ru-RU" b="1" dirty="0"/>
              <a:t>(принимается решение, как их использовать: накапливать резервы, погашать долги и т.д.)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27" y="4183644"/>
            <a:ext cx="2442468" cy="2537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4602" y="4183644"/>
            <a:ext cx="3598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ДЕФИЦИТ</a:t>
            </a:r>
            <a:r>
              <a:rPr lang="ru-RU" b="1" i="0" u="none" strike="noStrike" baseline="0" dirty="0">
                <a:latin typeface="Calibri" panose="020F0502020204030204" pitchFamily="34" charset="0"/>
              </a:rPr>
              <a:t>–превышение расходов над доходами </a:t>
            </a:r>
            <a:endParaRPr lang="ru-RU" b="0" i="0" u="none" strike="noStrike" baseline="0" dirty="0">
              <a:latin typeface="Calibri" panose="020F0502020204030204" pitchFamily="34" charset="0"/>
            </a:endParaRPr>
          </a:p>
          <a:p>
            <a:r>
              <a:rPr lang="ru-RU" b="1" i="0" u="none" strike="noStrike" baseline="0" dirty="0">
                <a:latin typeface="Calibri" panose="020F0502020204030204" pitchFamily="34" charset="0"/>
              </a:rPr>
              <a:t>(принимается решение об использовании источников финансирования дефицита: использовать имеющиеся накопления, остатки, взять в долг)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30" y="213756"/>
            <a:ext cx="117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характеристики бюджета Великосельского сельского поселения на 2025 год и на плановый период 2026-2027 годов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26589"/>
              </p:ext>
            </p:extLst>
          </p:nvPr>
        </p:nvGraphicFramePr>
        <p:xfrm>
          <a:off x="332508" y="1088131"/>
          <a:ext cx="6970816" cy="436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532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(план)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2026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2027 год (план) тыс.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всего, в том числе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26 629,0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22 441,2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23 257,4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7 411,0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7 508,3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8 335,3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19 218,0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14 932,9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14 922,1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26 629,0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22 441,2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23 257,4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Дефицит/</a:t>
                      </a:r>
                    </a:p>
                    <a:p>
                      <a:pPr algn="ctr"/>
                      <a:r>
                        <a:rPr lang="ru-RU" dirty="0"/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9388" y="5498275"/>
            <a:ext cx="7944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Бюджет на 2025 год и плановый период 2026 и 2027 годов сбалансирован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в соответствии с основополагающим требованием, предъявляемым </a:t>
            </a: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</a:rPr>
              <a:t>к органам, составляющим и утверждающим бюджет. </a:t>
            </a:r>
            <a:endParaRPr lang="ru-RU" dirty="0"/>
          </a:p>
        </p:txBody>
      </p:sp>
      <p:pic>
        <p:nvPicPr>
          <p:cNvPr id="3076" name="Picture 4" descr="https://f.usemind.org/img/5/NeedFull.NET_kartinki-izobrazheniya-chelovechkov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26" y="1116282"/>
            <a:ext cx="4487704" cy="438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81" y="0"/>
            <a:ext cx="1159031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0" u="none" strike="noStrike" baseline="0" dirty="0">
                <a:latin typeface="Calibri" panose="020F0502020204030204" pitchFamily="34" charset="0"/>
              </a:rPr>
              <a:t>Доходы бюджета Великосельского сельского поселения на 2025 </a:t>
            </a: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315764925"/>
              </p:ext>
            </p:extLst>
          </p:nvPr>
        </p:nvGraphicFramePr>
        <p:xfrm>
          <a:off x="724395" y="653143"/>
          <a:ext cx="10723418" cy="548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5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58" y="308758"/>
            <a:ext cx="115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 РАСХОДЫ ВЕЛИКОСЕЛЬСКОГО СЕЛЬСКОГО ПОСЕЛЕНИЯ НА 2025 год и плановый период 2026-2027 годы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84186"/>
              </p:ext>
            </p:extLst>
          </p:nvPr>
        </p:nvGraphicFramePr>
        <p:xfrm>
          <a:off x="308756" y="719666"/>
          <a:ext cx="7980220" cy="508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1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</a:t>
                      </a:r>
                    </a:p>
                    <a:p>
                      <a:pPr algn="ctr"/>
                      <a:r>
                        <a:rPr lang="ru-RU" dirty="0"/>
                        <a:t>(тыс.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2026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2027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(тыс. руб.)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6 642,4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6 482,5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6 853,6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8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безопасность </a:t>
                      </a:r>
                      <a:r>
                        <a:rPr lang="ru-RU" baseline="0" dirty="0"/>
                        <a:t>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6 107,5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4 943,9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5 749,6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62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1 039,2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329,5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11 682,2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9 345,8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9 345,8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916,2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733,0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733,0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3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23 907,5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20 195,5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20 052,4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140" y="5902036"/>
            <a:ext cx="10462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i="0" u="none" strike="noStrike" baseline="0">
                <a:latin typeface="Calibri" panose="020F0502020204030204" pitchFamily="34" charset="0"/>
              </a:rPr>
              <a:t>Расходы бюджета – </a:t>
            </a:r>
            <a:r>
              <a:rPr lang="ru-RU" b="0" i="0" u="none" strike="noStrike" baseline="0">
                <a:latin typeface="Calibri" panose="020F0502020204030204" pitchFamily="34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/>
          </a:p>
        </p:txBody>
      </p:sp>
      <p:pic>
        <p:nvPicPr>
          <p:cNvPr id="4098" name="Picture 2" descr="https://t4.ftcdn.net/jpg/00/50/95/59/500_F_50955989_9eyjInQ8kqUPnSXl8SLVurvntia5SQ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24" y="807522"/>
            <a:ext cx="3830576" cy="499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774" y="427512"/>
            <a:ext cx="1061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Структура расходов Великосельского сельского поселения </a:t>
            </a:r>
            <a:r>
              <a:rPr lang="ru-RU" sz="2000" b="1"/>
              <a:t>на 2025 </a:t>
            </a:r>
            <a:r>
              <a:rPr lang="ru-RU" sz="2000" b="1" dirty="0"/>
              <a:t>год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73087719"/>
              </p:ext>
            </p:extLst>
          </p:nvPr>
        </p:nvGraphicFramePr>
        <p:xfrm>
          <a:off x="403761" y="926274"/>
          <a:ext cx="11091553" cy="55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5334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381</TotalTime>
  <Words>1040</Words>
  <Application>Microsoft Office PowerPoint</Application>
  <PresentationFormat>Широкоэкранный</PresentationFormat>
  <Paragraphs>195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Иванова Антонина</cp:lastModifiedBy>
  <cp:revision>167</cp:revision>
  <cp:lastPrinted>2018-04-16T07:16:43Z</cp:lastPrinted>
  <dcterms:created xsi:type="dcterms:W3CDTF">2018-04-16T04:55:10Z</dcterms:created>
  <dcterms:modified xsi:type="dcterms:W3CDTF">2025-03-31T13:03:25Z</dcterms:modified>
</cp:coreProperties>
</file>