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Единый сельх. Налог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Госпошлина</c:v>
                </c:pt>
                <c:pt idx="5">
                  <c:v>Акцизы</c:v>
                </c:pt>
                <c:pt idx="6">
                  <c:v>Доходы от продажи земли</c:v>
                </c:pt>
                <c:pt idx="7">
                  <c:v>Дотации</c:v>
                </c:pt>
                <c:pt idx="8">
                  <c:v>Субвенции</c:v>
                </c:pt>
                <c:pt idx="9">
                  <c:v>Субсидии</c:v>
                </c:pt>
                <c:pt idx="10">
                  <c:v>Иные 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200.8</c:v>
                </c:pt>
                <c:pt idx="1">
                  <c:v>21.2</c:v>
                </c:pt>
                <c:pt idx="2">
                  <c:v>184.3</c:v>
                </c:pt>
                <c:pt idx="3">
                  <c:v>3068.2</c:v>
                </c:pt>
                <c:pt idx="4">
                  <c:v>13.6</c:v>
                </c:pt>
                <c:pt idx="5">
                  <c:v>1436.4</c:v>
                </c:pt>
                <c:pt idx="6" formatCode="0.0">
                  <c:v>3985</c:v>
                </c:pt>
                <c:pt idx="7">
                  <c:v>9408.4</c:v>
                </c:pt>
                <c:pt idx="8" formatCode="0.0">
                  <c:v>290.89999999999998</c:v>
                </c:pt>
                <c:pt idx="9" formatCode="0.0">
                  <c:v>2077.9</c:v>
                </c:pt>
                <c:pt idx="10" formatCode="0.0">
                  <c:v>761.4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Благоустройство территории, 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Обкашивание территории</c:v>
                </c:pt>
                <c:pt idx="1">
                  <c:v>Вырубка кустарника</c:v>
                </c:pt>
                <c:pt idx="2">
                  <c:v>Уборка и вывоз мусора</c:v>
                </c:pt>
                <c:pt idx="3">
                  <c:v>ТОС</c:v>
                </c:pt>
                <c:pt idx="4">
                  <c:v>Ремонт техники, находящейся на балансе поселения</c:v>
                </c:pt>
                <c:pt idx="5">
                  <c:v>Приобретение детского уличкого комплекса д. Сусолово</c:v>
                </c:pt>
                <c:pt idx="6">
                  <c:v>Ремонт пешеходных мостов</c:v>
                </c:pt>
                <c:pt idx="7">
                  <c:v>Подвоз песка на детские площадки</c:v>
                </c:pt>
                <c:pt idx="8">
                  <c:v>Содержание мест захоронения</c:v>
                </c:pt>
                <c:pt idx="9">
                  <c:v>Канавы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88.6</c:v>
                </c:pt>
                <c:pt idx="1">
                  <c:v>154.4</c:v>
                </c:pt>
                <c:pt idx="2">
                  <c:v>10.4</c:v>
                </c:pt>
                <c:pt idx="3" formatCode="0.0">
                  <c:v>191.5</c:v>
                </c:pt>
                <c:pt idx="4" formatCode="0.0">
                  <c:v>7.5</c:v>
                </c:pt>
                <c:pt idx="5">
                  <c:v>91.6</c:v>
                </c:pt>
                <c:pt idx="6">
                  <c:v>114.3</c:v>
                </c:pt>
                <c:pt idx="7">
                  <c:v>51.2</c:v>
                </c:pt>
                <c:pt idx="8">
                  <c:v>277.89999999999998</c:v>
                </c:pt>
                <c:pt idx="9">
                  <c:v>125.4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Субсидия на выполнение муниципального задания</c:v>
                </c:pt>
                <c:pt idx="1">
                  <c:v>Субсидия на иные цели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6204.4</c:v>
                </c:pt>
                <c:pt idx="1">
                  <c:v>578.4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1"/>
                <c:pt idx="0">
                  <c:v>Межевание земельных участков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7541.9</c:v>
                </c:pt>
                <c:pt idx="1">
                  <c:v>193.2</c:v>
                </c:pt>
                <c:pt idx="2">
                  <c:v>197.3</c:v>
                </c:pt>
                <c:pt idx="3">
                  <c:v>2387.6</c:v>
                </c:pt>
                <c:pt idx="4" formatCode="0.0">
                  <c:v>3873.7</c:v>
                </c:pt>
                <c:pt idx="5">
                  <c:v>1.3</c:v>
                </c:pt>
                <c:pt idx="6">
                  <c:v>6782.8</c:v>
                </c:pt>
                <c:pt idx="7">
                  <c:v>427.5</c:v>
                </c:pt>
                <c:pt idx="8">
                  <c:v>92.7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Приобретение противопожарного инвентаря</c:v>
                </c:pt>
                <c:pt idx="1">
                  <c:v>Опашка</c:v>
                </c:pt>
                <c:pt idx="2">
                  <c:v>Устройство пожарных водоемов</c:v>
                </c:pt>
                <c:pt idx="3">
                  <c:v>Содержание автомобиля АРС-14</c:v>
                </c:pt>
                <c:pt idx="4">
                  <c:v>Устройство пирсов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47.5</c:v>
                </c:pt>
                <c:pt idx="1">
                  <c:v>31.6</c:v>
                </c:pt>
                <c:pt idx="2">
                  <c:v>91.9</c:v>
                </c:pt>
                <c:pt idx="3">
                  <c:v>8.6999999999999993</c:v>
                </c:pt>
                <c:pt idx="4">
                  <c:v>17.600000000000001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ВСЕГО, тыс. руб.</a:t>
            </a:r>
            <a:endParaRPr lang="ru-RU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Ремонт дорог</c:v>
                </c:pt>
                <c:pt idx="1">
                  <c:v>Содержание дорог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2288.8000000000002</c:v>
                </c:pt>
                <c:pt idx="1">
                  <c:v>723.3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Ремонт </a:t>
            </a:r>
            <a:r>
              <a:rPr lang="ru-RU" b="1" dirty="0" smtClean="0"/>
              <a:t>дорог, тыс. руб.</a:t>
            </a:r>
            <a:endParaRPr lang="ru-RU" b="1" dirty="0"/>
          </a:p>
        </c:rich>
      </c:tx>
      <c:layout>
        <c:manualLayout>
          <c:xMode val="edge"/>
          <c:yMode val="edge"/>
          <c:x val="0.3453629295385911"/>
          <c:y val="8.479244212248167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Ремонт дорог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д. Нехотицко</c:v>
                </c:pt>
                <c:pt idx="1">
                  <c:v>д. Григорово</c:v>
                </c:pt>
                <c:pt idx="2">
                  <c:v>д. Хилово</c:v>
                </c:pt>
                <c:pt idx="3">
                  <c:v>д. Большие Боры</c:v>
                </c:pt>
                <c:pt idx="4">
                  <c:v>д. Сопки</c:v>
                </c:pt>
                <c:pt idx="5">
                  <c:v>д. Полуково</c:v>
                </c:pt>
                <c:pt idx="6">
                  <c:v>д. Высокое</c:v>
                </c:pt>
                <c:pt idx="7">
                  <c:v>Экспертиза смет</c:v>
                </c:pt>
                <c:pt idx="8">
                  <c:v>Составление смет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1361.6</c:v>
                </c:pt>
                <c:pt idx="1">
                  <c:v>99.5</c:v>
                </c:pt>
                <c:pt idx="2">
                  <c:v>99.5</c:v>
                </c:pt>
                <c:pt idx="3">
                  <c:v>99.5</c:v>
                </c:pt>
                <c:pt idx="4">
                  <c:v>99</c:v>
                </c:pt>
                <c:pt idx="5">
                  <c:v>64.599999999999994</c:v>
                </c:pt>
                <c:pt idx="6">
                  <c:v>98.9</c:v>
                </c:pt>
                <c:pt idx="7" formatCode="0.0">
                  <c:v>5</c:v>
                </c:pt>
                <c:pt idx="8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Содержание </a:t>
            </a:r>
            <a:r>
              <a:rPr lang="ru-RU" b="1" dirty="0" smtClean="0"/>
              <a:t>дорог, тыс. руб. </a:t>
            </a:r>
            <a:endParaRPr lang="ru-RU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дорог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Очистка от снега</c:v>
                </c:pt>
                <c:pt idx="1">
                  <c:v>Грейдирование</c:v>
                </c:pt>
                <c:pt idx="2">
                  <c:v>Паспортизация автомобильной дороги</c:v>
                </c:pt>
                <c:pt idx="3">
                  <c:v>Восстановление дренажных устройств</c:v>
                </c:pt>
                <c:pt idx="4">
                  <c:v>Установка знаков</c:v>
                </c:pt>
                <c:pt idx="5">
                  <c:v>Посыпка автомобильных дорог меско-соляной смесью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546.20000000000005</c:v>
                </c:pt>
                <c:pt idx="1">
                  <c:v>97.2</c:v>
                </c:pt>
                <c:pt idx="2" formatCode="General">
                  <c:v>32.200000000000003</c:v>
                </c:pt>
                <c:pt idx="3" formatCode="General">
                  <c:v>13.9</c:v>
                </c:pt>
                <c:pt idx="4" formatCode="General">
                  <c:v>3.2</c:v>
                </c:pt>
                <c:pt idx="5" formatCode="General">
                  <c:v>30.6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Замена ламп накаливания на энергосберегающие лампы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71.7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ВСЕГО, 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Освещение улиц</c:v>
                </c:pt>
                <c:pt idx="1">
                  <c:v>Благоустройство территории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\ ##0.0">
                  <c:v>2042.9</c:v>
                </c:pt>
                <c:pt idx="1">
                  <c:v>1538.5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Освещение </a:t>
            </a:r>
            <a:r>
              <a:rPr lang="ru-RU" dirty="0" smtClean="0"/>
              <a:t>улиц, тыс. руб.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Освещение улиц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Оплата электроэнергии</c:v>
                </c:pt>
                <c:pt idx="1">
                  <c:v>Техническое обслуживание свельников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1730.9</c:v>
                </c:pt>
                <c:pt idx="1">
                  <c:v>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B277A-2FAB-48F1-ACB0-6C0F5588CF91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167E6-1838-49FF-B8A2-A59305E02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76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167E6-1838-49FF-B8A2-A59305E027A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8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167E6-1838-49FF-B8A2-A59305E027A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69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13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3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84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7836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64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55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42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10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19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27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1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1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46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81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0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7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1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6D09E03-D75E-45BA-86E0-D32FF295E777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4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velikoe.selo@yandex.ru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v-selo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я\Desktop\ОТЧЁТ 2016г\Фото\Фото0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9392" y="498764"/>
            <a:ext cx="11139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Бюджет для граждан Великосельского сельского поселения за 2018 год и плановый период 2019-2020 годы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392" y="5474525"/>
            <a:ext cx="11139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На основании решения Совета депутатов Великосельского сельского поселения от  29.12.2017 г. № 126 «О бюджете Великосельского сельского поселения на 2018 год и плановый период 2019 и 2020 годов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0854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387" y="344384"/>
            <a:ext cx="11412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МУНИЦИПАЛЬНЫЕ ПРОГРАММЫ БЮДЖЕТА ВЕЛИКОСЕЛЬСКОГО СЕЛЬСКОГО ПОСЕЛЕНИЯ </a:t>
            </a: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278558"/>
              </p:ext>
            </p:extLst>
          </p:nvPr>
        </p:nvGraphicFramePr>
        <p:xfrm>
          <a:off x="332508" y="719666"/>
          <a:ext cx="11519066" cy="596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7726"/>
                <a:gridCol w="1128156"/>
                <a:gridCol w="1104405"/>
                <a:gridCol w="106877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Бюджет Великосельского сельского поселения является программным. На 2018  год и на плановый период 2019-2020 годы разработаны и утверждены 10 муниципальных программ.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 (тыс. 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2019 год (тыс. руб.)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2020 год (тыс. руб.)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«Повышение эффективности бюджетных расходов Великосельского сельского поселения на 2014-2020 годы»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26,9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«Обеспечение первичных мер пожарной безопасности на территории Великосельского сельского поселения на 2014-2020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197,3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56,7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«Совершенствование и содержание автомобильных дорог общего пользования местного значения на территории Великосельского сельского поселения на 2014-2020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3012,1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2802,8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2822,5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«Развитие малого и среднего предпринимательства в Великосельском сельском поселении на 2014-2020 годы»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«Энергосбережение и повышение энергетической эффективности на территории Великосельского сельского поселения на 2014-2020 годы»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27,5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«Организация благоустройства территории и содержание объектов внешнего благоустройства на территории Великосельского сельского поселения на 2014-2020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3581,4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842,7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«Устойчивое развитие  территории Великосельского сельского поселения на 2015-2020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220,6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«Развитие культуры на территории Великосельского сельского поселения на 2014-2020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6782,8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4556,0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4429,7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«Развитие системы муниципальной службы и деятельности Администрации Великосельского сельского поселения на 2015-2020 годы»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«Управление муниципальным имуществом и  земельными ресурсами Великосельского сельского поселения на 2014-2020 годы»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927,2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12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262" y="439387"/>
            <a:ext cx="10913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Муниципальная программа «Повышение эффективности бюджетных расходов Великосельского сельского поселения на 2017-2020 годы»</a:t>
            </a:r>
          </a:p>
          <a:p>
            <a:pPr algn="ctr"/>
            <a:r>
              <a:rPr lang="ru-RU" sz="2000" b="1" i="1" dirty="0" smtClean="0"/>
              <a:t>Расходы в 2018 году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71896" y="1448790"/>
            <a:ext cx="1058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Мероприятие: «Обслуживание программы «Парус-Бюджет» – 28,3 тыс. руб.</a:t>
            </a:r>
            <a:endParaRPr lang="ru-RU" b="1" dirty="0"/>
          </a:p>
        </p:txBody>
      </p:sp>
      <p:pic>
        <p:nvPicPr>
          <p:cNvPr id="7170" name="Picture 2" descr="http://liliya-travel.ru/assets/images2/womancomputerwork3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5" y="248194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tatic8.depositphotos.com/1228953/803/i/450/depositphotos_8031888-stock-photo-work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879" y="2215242"/>
            <a:ext cx="42862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304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260" y="356260"/>
            <a:ext cx="11222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Муниципальная программа «Обеспечение первичных мер пожарной безопасности на территории Великосельского сельского поселения на  2014-2020 годы»</a:t>
            </a:r>
          </a:p>
          <a:p>
            <a:pPr algn="ctr"/>
            <a:r>
              <a:rPr lang="ru-RU" sz="2000" b="1" i="1" dirty="0" smtClean="0"/>
              <a:t>Расходы в 2018 году</a:t>
            </a:r>
            <a:endParaRPr lang="ru-RU" sz="2000" b="1" i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1978675"/>
              </p:ext>
            </p:extLst>
          </p:nvPr>
        </p:nvGraphicFramePr>
        <p:xfrm>
          <a:off x="831273" y="1199408"/>
          <a:ext cx="10438410" cy="493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7737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0"/>
            <a:ext cx="11471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«Совершенствование и содержание автомобильных дорог общего пользования местного значения на территории Великосельского сельского поселения на 2014-2020 годы»</a:t>
            </a:r>
          </a:p>
          <a:p>
            <a:pPr algn="ctr"/>
            <a:r>
              <a:rPr lang="ru-RU" b="1" i="1" dirty="0" smtClean="0"/>
              <a:t>Расходы в 2018 году</a:t>
            </a:r>
            <a:endParaRPr lang="ru-RU" b="1" i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52779362"/>
              </p:ext>
            </p:extLst>
          </p:nvPr>
        </p:nvGraphicFramePr>
        <p:xfrm>
          <a:off x="4144487" y="3384468"/>
          <a:ext cx="3574473" cy="3313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171411693"/>
              </p:ext>
            </p:extLst>
          </p:nvPr>
        </p:nvGraphicFramePr>
        <p:xfrm>
          <a:off x="0" y="866900"/>
          <a:ext cx="4405745" cy="5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46700477"/>
              </p:ext>
            </p:extLst>
          </p:nvPr>
        </p:nvGraphicFramePr>
        <p:xfrm>
          <a:off x="7137070" y="719666"/>
          <a:ext cx="4595751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06375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008" y="380010"/>
            <a:ext cx="11352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Развитие малого и среднего предпринимательства в Великосельском сельском поселении на 2014 -2020 годы»</a:t>
            </a:r>
          </a:p>
          <a:p>
            <a:pPr algn="ctr"/>
            <a:r>
              <a:rPr lang="ru-RU" b="1" i="1" dirty="0" smtClean="0"/>
              <a:t>Расходы в 2018 году</a:t>
            </a:r>
            <a:endParaRPr lang="ru-RU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71896" y="1448790"/>
            <a:ext cx="1058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Мероприятие: «Проведение среди субъектов малого и среднего предпринимательства на территории поселения ежегодного конкурса «Предприниматель года» – 1,1 тыс. руб.</a:t>
            </a:r>
            <a:endParaRPr lang="ru-RU" b="1" dirty="0"/>
          </a:p>
        </p:txBody>
      </p:sp>
      <p:pic>
        <p:nvPicPr>
          <p:cNvPr id="6146" name="Picture 2" descr="http://vovet.ru/uploads/img/5a/fd99cadea9d8ef6a1ffcc52a2e3e8017-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17570"/>
            <a:ext cx="5603957" cy="40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3.amazonaws.com/systemimage/43917044_Subscription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10" y="2517570"/>
            <a:ext cx="4904508" cy="40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299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512" y="391886"/>
            <a:ext cx="11245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«Энергосбережение и повышение энергетической эффективности на территории Великосельского сельского поселения на 2014-2020 годы»</a:t>
            </a:r>
          </a:p>
          <a:p>
            <a:pPr algn="ctr"/>
            <a:r>
              <a:rPr lang="ru-RU" b="1" i="1" dirty="0" smtClean="0"/>
              <a:t>Расходы </a:t>
            </a:r>
            <a:r>
              <a:rPr lang="ru-RU" b="1" i="1" smtClean="0"/>
              <a:t>в 2018 </a:t>
            </a:r>
            <a:r>
              <a:rPr lang="ru-RU" b="1" i="1" dirty="0" smtClean="0"/>
              <a:t>году</a:t>
            </a:r>
            <a:endParaRPr lang="ru-RU" b="1" i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1666846"/>
              </p:ext>
            </p:extLst>
          </p:nvPr>
        </p:nvGraphicFramePr>
        <p:xfrm>
          <a:off x="843147" y="1258784"/>
          <a:ext cx="10331533" cy="4879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0372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138" y="118754"/>
            <a:ext cx="10925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«Организация благоустройства территории и содержание объектов внешнего благоустройства на территории Великосельского сельского поселения на 2014-2020 годы»</a:t>
            </a:r>
          </a:p>
          <a:p>
            <a:pPr algn="ctr"/>
            <a:r>
              <a:rPr lang="ru-RU" b="1" i="1" dirty="0" smtClean="0"/>
              <a:t>Расходы за 2018 год</a:t>
            </a:r>
            <a:endParaRPr lang="ru-RU" b="1" i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20442797"/>
              </p:ext>
            </p:extLst>
          </p:nvPr>
        </p:nvGraphicFramePr>
        <p:xfrm>
          <a:off x="3253838" y="1187532"/>
          <a:ext cx="4619501" cy="224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856979894"/>
              </p:ext>
            </p:extLst>
          </p:nvPr>
        </p:nvGraphicFramePr>
        <p:xfrm>
          <a:off x="320635" y="2422566"/>
          <a:ext cx="4108862" cy="4251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053141708"/>
              </p:ext>
            </p:extLst>
          </p:nvPr>
        </p:nvGraphicFramePr>
        <p:xfrm>
          <a:off x="7730836" y="1318160"/>
          <a:ext cx="4263242" cy="5539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58768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10" y="154380"/>
            <a:ext cx="11364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«Устойчивое развитие территории Великосельского сельского поселения на 2015-2020 годы»</a:t>
            </a:r>
          </a:p>
          <a:p>
            <a:pPr algn="ctr"/>
            <a:r>
              <a:rPr lang="ru-RU" b="1" i="1" dirty="0" smtClean="0"/>
              <a:t>Расходы в 2018 году</a:t>
            </a:r>
            <a:endParaRPr lang="ru-RU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25335" y="1440081"/>
            <a:ext cx="1058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Мероприятие: «Обустройство спортивной площадки с участием граждан, проживающих на селе в ст. Тулебля» – 220,6 тыс. руб.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2086412"/>
            <a:ext cx="5886995" cy="4148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46" y="2086412"/>
            <a:ext cx="5704114" cy="414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49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756" y="201881"/>
            <a:ext cx="11542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«Развитие культуры на территории Великосельского сельского поселения на 2014-2020 годы»</a:t>
            </a:r>
          </a:p>
          <a:p>
            <a:pPr algn="ctr"/>
            <a:r>
              <a:rPr lang="ru-RU" b="1" i="1" dirty="0" smtClean="0"/>
              <a:t>Расходы в 2018 году</a:t>
            </a:r>
            <a:endParaRPr lang="ru-RU" b="1" i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34393466"/>
              </p:ext>
            </p:extLst>
          </p:nvPr>
        </p:nvGraphicFramePr>
        <p:xfrm>
          <a:off x="1045029" y="1050092"/>
          <a:ext cx="10177153" cy="5088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0669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896" y="403761"/>
            <a:ext cx="10735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«Развитие системы муниципальной службы и деятельности Администрации Великосельского сельского поселения на 2015 -2020 годы»</a:t>
            </a:r>
          </a:p>
          <a:p>
            <a:pPr algn="ctr"/>
            <a:r>
              <a:rPr lang="ru-RU" b="1" i="1" dirty="0" smtClean="0"/>
              <a:t>Расходы в 2018 году</a:t>
            </a:r>
            <a:endParaRPr lang="ru-RU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71896" y="1448790"/>
            <a:ext cx="10580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Мероприятие: «Направление на курсы повышения квалификации выборных должностных лиц, служащих, муниципальных служащих и должностных лиц органов местного самоуправления поселения – 1,3 тыс. руб.</a:t>
            </a:r>
            <a:endParaRPr lang="ru-RU" b="1" dirty="0"/>
          </a:p>
        </p:txBody>
      </p:sp>
      <p:pic>
        <p:nvPicPr>
          <p:cNvPr id="5122" name="Picture 2" descr="https://im0-tub-ru.yandex.net/i?id=b8eee126c806c2951c6cd50a70d8489a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5" y="3145538"/>
            <a:ext cx="2667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art-in.ru/wp-content/uploads/2016/04/Rim7-D_vl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29" y="3218646"/>
            <a:ext cx="3942607" cy="294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spu.ru/upload/pages/13937/200720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355" y="2816926"/>
            <a:ext cx="3848100" cy="337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0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dmrussa.ru/sites/default/files/harito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377" y="136565"/>
            <a:ext cx="2695698" cy="292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260" y="427512"/>
            <a:ext cx="83721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b="1" i="0" u="none" strike="noStrike" baseline="0" dirty="0" smtClean="0">
                <a:latin typeface="Calibri" panose="020F0502020204030204" pitchFamily="34" charset="0"/>
              </a:rPr>
              <a:t>Представляем Вашему вниманию информационный материал - «Бюджет для граждан», который в доступной форме познакомит Вас с положениями основного финансового документа Великосельского сельского поселения - бюджетом Великосельского сельского поселения Старорусского муниципального района на 2018 год и плановый период 2019 – 2020 годы 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6260" y="3538847"/>
            <a:ext cx="1154281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b="1" i="0" u="none" strike="noStrike" baseline="0" dirty="0" smtClean="0">
                <a:latin typeface="Calibri" panose="020F0502020204030204" pitchFamily="34" charset="0"/>
              </a:rPr>
              <a:t>Каждый житель нашего поселения сможет самостоятельно ознакомиться с тем, каким образом расходуются бюджетные средства, какие задачи решаются при помощи бюджетных средств и какие программы являются для нас приоритетными; сможет разобраться в том, как бюджетная политика влияет на развитие нашего поселения, на улучшение качества жизни населения и каких результатов мы хотим добиться. </a:t>
            </a:r>
          </a:p>
          <a:p>
            <a:r>
              <a:rPr lang="ru-RU" sz="2000" b="1" i="0" u="none" strike="noStrike" baseline="0" dirty="0" smtClean="0">
                <a:latin typeface="Calibri" panose="020F0502020204030204" pitchFamily="34" charset="0"/>
              </a:rPr>
              <a:t>Представленная информация обеспечивает реализацию принципов прозрачности и открытости бюджетного процесса в Великосельском сельском поселении. </a:t>
            </a:r>
          </a:p>
          <a:p>
            <a:r>
              <a:rPr lang="ru-RU" sz="2000" b="1" i="0" u="none" strike="noStrike" baseline="0" dirty="0" smtClean="0">
                <a:latin typeface="Calibri" panose="020F0502020204030204" pitchFamily="34" charset="0"/>
              </a:rPr>
              <a:t>Глава Великосельского сельского поселения:</a:t>
            </a:r>
            <a:r>
              <a:rPr lang="ru-RU" sz="2000" b="1" i="0" u="none" strike="noStrike" dirty="0" smtClean="0">
                <a:latin typeface="Calibri" panose="020F0502020204030204" pitchFamily="34" charset="0"/>
              </a:rPr>
              <a:t>                                     Николай Владимирович Харитонов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09584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0016" y="142504"/>
            <a:ext cx="10854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«Управление муниципальным имуществом и земельными ресурсами Великосельского сельского поселения на 2014-2020 годы»</a:t>
            </a:r>
          </a:p>
          <a:p>
            <a:pPr algn="ctr"/>
            <a:r>
              <a:rPr lang="ru-RU" b="1" i="1" dirty="0" smtClean="0"/>
              <a:t>Расходы в 2018 году</a:t>
            </a:r>
            <a:endParaRPr lang="ru-RU" b="1" i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35307596"/>
              </p:ext>
            </p:extLst>
          </p:nvPr>
        </p:nvGraphicFramePr>
        <p:xfrm>
          <a:off x="1045029" y="943214"/>
          <a:ext cx="9785267" cy="5195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1130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akazvdom.ru/wp-content/uploads/2016/03/%D0%9D%D0%90%D0%A8%D0%98-%D0%9A%D0%9E%D0%9D%D0%A2%D0%90%D0%9A%D0%A2%D0%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63" y="1"/>
            <a:ext cx="9525000" cy="172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5013" y="1508166"/>
            <a:ext cx="114359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Муниципальное учреждение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Администрация Великосельского сельского поселения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175231, Новгородская область, Старорусский район,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д. Сусолово, д. 5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Тел./факс 8(81652)72184, 8(81652)72119, 8(81652)72020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Адрес электронной почты: </a:t>
            </a:r>
            <a:r>
              <a:rPr lang="en-US" sz="3200" b="1" dirty="0" smtClean="0">
                <a:solidFill>
                  <a:srgbClr val="FF0000"/>
                </a:solidFill>
                <a:hlinkClick r:id="rId3"/>
              </a:rPr>
              <a:t>velikoe.selo@yandex.ru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Адрес официального сайта в сети Интернет: </a:t>
            </a:r>
            <a:r>
              <a:rPr lang="en-US" sz="3200" b="1" dirty="0" smtClean="0">
                <a:solidFill>
                  <a:srgbClr val="FF0000"/>
                </a:solidFill>
                <a:hlinkClick r:id="rId4"/>
              </a:rPr>
              <a:t>http</a:t>
            </a:r>
            <a:r>
              <a:rPr lang="en-US" sz="3200" b="1" dirty="0">
                <a:solidFill>
                  <a:srgbClr val="FF0000"/>
                </a:solidFill>
                <a:hlinkClick r:id="rId4"/>
              </a:rPr>
              <a:t>://</a:t>
            </a:r>
            <a:r>
              <a:rPr lang="en-US" sz="3200" b="1" dirty="0" smtClean="0">
                <a:solidFill>
                  <a:srgbClr val="FF0000"/>
                </a:solidFill>
                <a:hlinkClick r:id="rId4"/>
              </a:rPr>
              <a:t>v-selo.ru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Глава администрации поселения</a:t>
            </a:r>
            <a:r>
              <a:rPr lang="ru-RU" sz="3200" b="1" smtClean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ru-RU" sz="3200" b="1" smtClean="0">
                <a:solidFill>
                  <a:srgbClr val="FF0000"/>
                </a:solidFill>
              </a:rPr>
              <a:t>Харитонов Николай Владимирович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1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530" y="556161"/>
            <a:ext cx="1176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2930" y="740827"/>
            <a:ext cx="115230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800" b="1" i="0" u="none" strike="noStrike" baseline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Что такое «Бюджет для граждан?» </a:t>
            </a:r>
            <a:endParaRPr lang="ru-RU" sz="2800" b="0" i="0" u="none" strike="noStrike" baseline="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2000" b="1" i="0" u="none" strike="noStrike" baseline="0" dirty="0" smtClean="0">
                <a:latin typeface="Calibri" panose="020F0502020204030204" pitchFamily="34" charset="0"/>
              </a:rPr>
              <a:t>«</a:t>
            </a:r>
            <a:r>
              <a:rPr lang="ru-RU" sz="2000" b="1" dirty="0">
                <a:latin typeface="Calibri" panose="020F0502020204030204" pitchFamily="34" charset="0"/>
              </a:rPr>
              <a:t>Бюджет для граждан» </a:t>
            </a:r>
            <a:r>
              <a:rPr lang="ru-RU" sz="2000" dirty="0">
                <a:latin typeface="Calibri" panose="020F0502020204030204" pitchFamily="34" charset="0"/>
              </a:rPr>
              <a:t>познакомит вас с положениями решения Совета </a:t>
            </a:r>
            <a:r>
              <a:rPr lang="ru-RU" sz="2000" dirty="0" smtClean="0">
                <a:latin typeface="Calibri" panose="020F0502020204030204" pitchFamily="34" charset="0"/>
              </a:rPr>
              <a:t>Великосельского </a:t>
            </a:r>
            <a:r>
              <a:rPr lang="ru-RU" sz="2000" dirty="0">
                <a:latin typeface="Calibri" panose="020F0502020204030204" pitchFamily="34" charset="0"/>
              </a:rPr>
              <a:t>сельского поселения о бюджете сельского поселения </a:t>
            </a:r>
            <a:r>
              <a:rPr lang="ru-RU" sz="2000" dirty="0" smtClean="0">
                <a:latin typeface="Calibri" panose="020F0502020204030204" pitchFamily="34" charset="0"/>
              </a:rPr>
              <a:t>за 2018 </a:t>
            </a:r>
            <a:r>
              <a:rPr lang="ru-RU" sz="2000" dirty="0">
                <a:latin typeface="Calibri" panose="020F0502020204030204" pitchFamily="34" charset="0"/>
              </a:rPr>
              <a:t>год и плановый период </a:t>
            </a:r>
            <a:r>
              <a:rPr lang="ru-RU" sz="2000" dirty="0" smtClean="0">
                <a:latin typeface="Calibri" panose="020F0502020204030204" pitchFamily="34" charset="0"/>
              </a:rPr>
              <a:t>2018 </a:t>
            </a:r>
            <a:r>
              <a:rPr lang="ru-RU" sz="2000" dirty="0">
                <a:latin typeface="Calibri" panose="020F0502020204030204" pitchFamily="34" charset="0"/>
              </a:rPr>
              <a:t>и </a:t>
            </a:r>
            <a:r>
              <a:rPr lang="ru-RU" sz="2000" dirty="0" smtClean="0">
                <a:latin typeface="Calibri" panose="020F0502020204030204" pitchFamily="34" charset="0"/>
              </a:rPr>
              <a:t>2020 </a:t>
            </a:r>
            <a:r>
              <a:rPr lang="ru-RU" sz="2000" dirty="0">
                <a:latin typeface="Calibri" panose="020F0502020204030204" pitchFamily="34" charset="0"/>
              </a:rPr>
              <a:t>годов. </a:t>
            </a:r>
          </a:p>
          <a:p>
            <a:r>
              <a:rPr lang="ru-RU" sz="2000" i="1" dirty="0">
                <a:latin typeface="Calibri" panose="020F0502020204030204" pitchFamily="34" charset="0"/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поселения затрагивает интересы каждого жителя </a:t>
            </a:r>
            <a:r>
              <a:rPr lang="ru-RU" sz="2000" i="1" dirty="0" smtClean="0">
                <a:latin typeface="Calibri" panose="020F0502020204030204" pitchFamily="34" charset="0"/>
              </a:rPr>
              <a:t>Великосельского сельского </a:t>
            </a:r>
            <a:r>
              <a:rPr lang="ru-RU" sz="2000" i="1" dirty="0">
                <a:latin typeface="Calibri" panose="020F0502020204030204" pitchFamily="34" charset="0"/>
              </a:rPr>
              <a:t>поселения. </a:t>
            </a:r>
            <a:endParaRPr lang="ru-RU" sz="2000" dirty="0">
              <a:latin typeface="Calibri" panose="020F0502020204030204" pitchFamily="34" charset="0"/>
            </a:endParaRPr>
          </a:p>
          <a:p>
            <a:r>
              <a:rPr lang="ru-RU" sz="2000" i="1" dirty="0">
                <a:latin typeface="Calibri" panose="020F0502020204030204" pitchFamily="34" charset="0"/>
              </a:rPr>
              <a:t>Мы постарались в доступной и понятной форме для граждан, показать основные показатели бюджета нашего поселения.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4095592"/>
            <a:ext cx="4120738" cy="26020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948" y="4095592"/>
            <a:ext cx="3705101" cy="26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6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158" y="415636"/>
            <a:ext cx="9915897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b="1" i="0" u="none" strike="noStrike" baseline="0" dirty="0" smtClean="0">
                <a:latin typeface="Calibri" panose="020F0502020204030204" pitchFamily="34" charset="0"/>
              </a:rPr>
              <a:t>Бюджетный процесс </a:t>
            </a:r>
            <a:endParaRPr lang="ru-RU" sz="2400" b="0" i="0" u="none" strike="noStrike" baseline="0" dirty="0" smtClean="0">
              <a:latin typeface="Calibri" panose="020F0502020204030204" pitchFamily="34" charset="0"/>
            </a:endParaRPr>
          </a:p>
          <a:p>
            <a:pPr algn="ctr"/>
            <a:r>
              <a:rPr lang="ru-RU" sz="2000" b="1" i="0" u="none" strike="noStrike" baseline="0" dirty="0" smtClean="0">
                <a:latin typeface="Calibri" panose="020F0502020204030204" pitchFamily="34" charset="0"/>
              </a:rPr>
              <a:t>стадии ежегодного формирования и исполнения бюджета </a:t>
            </a:r>
            <a:endParaRPr lang="ru-RU" sz="2000" dirty="0"/>
          </a:p>
        </p:txBody>
      </p:sp>
      <p:sp>
        <p:nvSpPr>
          <p:cNvPr id="3" name="Овальная выноска 2"/>
          <p:cNvSpPr/>
          <p:nvPr/>
        </p:nvSpPr>
        <p:spPr>
          <a:xfrm>
            <a:off x="1911926" y="1569938"/>
            <a:ext cx="3158837" cy="157702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6311" y="1947553"/>
            <a:ext cx="2648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3. Утверждение проекта бюджета на очередной год и плановый период</a:t>
            </a:r>
            <a:endParaRPr lang="ru-RU" sz="1600" b="1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1223158" y="3370237"/>
            <a:ext cx="3420093" cy="135853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581891" y="4952050"/>
            <a:ext cx="3396343" cy="157938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6483927" y="1569938"/>
            <a:ext cx="3313216" cy="1204019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6994565" y="3146961"/>
            <a:ext cx="3930734" cy="143691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>
            <a:off x="8277100" y="5094514"/>
            <a:ext cx="3325091" cy="1289661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16926" y="3491346"/>
            <a:ext cx="2315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2. Рассмотрение проекта бюджета на очередной год и плановый период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92530" y="5438899"/>
            <a:ext cx="2470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1. Составление проекта бюджета на очередной год и плановый период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80810" y="1857299"/>
            <a:ext cx="2671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4. Исполнение бюджета в текущем году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47710" y="3370237"/>
            <a:ext cx="301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5. Формирование отчета об исполнении бюджета предыдущего года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835242" y="5296395"/>
            <a:ext cx="2220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6. Утверждение отчета об исполнении бюджета предыдущего года</a:t>
            </a:r>
            <a:endParaRPr lang="ru-RU" sz="1600" b="1" dirty="0"/>
          </a:p>
        </p:txBody>
      </p:sp>
      <p:pic>
        <p:nvPicPr>
          <p:cNvPr id="2050" name="Picture 2" descr="https://static5.depositphotos.com/1020482/535/i/950/depositphotos_5354376-stock-photo-3d-character-reading-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58" y="3640061"/>
            <a:ext cx="1995051" cy="321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75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4436" y="213756"/>
            <a:ext cx="83958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800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Основные характеристики бюджета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10639" y="736976"/>
            <a:ext cx="2315688" cy="12818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3772" y="890649"/>
            <a:ext cx="180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ДОХОДЫ БЮДЖЕТА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2882341" y="949385"/>
            <a:ext cx="1023073" cy="237126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2945081" y="1598535"/>
            <a:ext cx="978408" cy="277766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56364" y="736976"/>
            <a:ext cx="7766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 smtClean="0">
                <a:latin typeface="Calibri" panose="020F0502020204030204" pitchFamily="34" charset="0"/>
              </a:rPr>
              <a:t>собственные - НАЛОГОВЫЕ и НЕНАЛОГОВЫЕ доходы;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42243" y="1357117"/>
            <a:ext cx="78805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 smtClean="0">
                <a:latin typeface="Calibri" panose="020F0502020204030204" pitchFamily="34" charset="0"/>
              </a:rPr>
              <a:t>безвозмездные поступления </a:t>
            </a:r>
            <a:r>
              <a:rPr lang="ru-RU" b="0" i="0" u="none" strike="noStrike" baseline="0" dirty="0" smtClean="0">
                <a:latin typeface="Calibri" panose="020F0502020204030204" pitchFamily="34" charset="0"/>
              </a:rPr>
              <a:t>от других бюджетов бюджетной системы РФ </a:t>
            </a:r>
            <a:r>
              <a:rPr lang="ru-RU" b="1" i="0" u="none" strike="noStrike" baseline="0" dirty="0" smtClean="0">
                <a:latin typeface="Calibri" panose="020F0502020204030204" pitchFamily="34" charset="0"/>
              </a:rPr>
              <a:t>- ДОТАЦИИ, СУБСИДИИ, СУБВЕНЦИИ, ИНЫЕ МЕЖБЮДЖЕТНЫЕ ТРАНСФЕРТЫ</a:t>
            </a:r>
            <a:r>
              <a:rPr lang="ru-RU" b="0" i="0" u="none" strike="noStrike" baseline="0" dirty="0" smtClean="0">
                <a:latin typeface="Calibri" panose="020F0502020204030204" pitchFamily="34" charset="0"/>
              </a:rPr>
              <a:t>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8758" y="2429317"/>
            <a:ext cx="11614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РАСХОДЫ бюджета </a:t>
            </a:r>
            <a:r>
              <a:rPr lang="ru-RU" b="0" i="0" u="none" strike="noStrike" baseline="0" dirty="0" smtClean="0">
                <a:latin typeface="Calibri" panose="020F0502020204030204" pitchFamily="34" charset="0"/>
              </a:rPr>
              <a:t>–совокупность средств, направляемых на оказание государственных (муниципальных) услуг, социальное обеспечение населения, бюджетные инвестиции, предоставление межбюджетных трансфертов, обслуживание государственного (муниципального) долга </a:t>
            </a:r>
          </a:p>
          <a:p>
            <a:r>
              <a:rPr lang="ru-RU" sz="2000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Сбалансированность бюджета </a:t>
            </a:r>
            <a:r>
              <a:rPr lang="ru-RU" sz="2000" b="0" i="0" u="none" strike="noStrike" baseline="0" dirty="0" smtClean="0">
                <a:latin typeface="Calibri" panose="020F0502020204030204" pitchFamily="34" charset="0"/>
              </a:rPr>
              <a:t>по доходам и расходам – основополагающее требование, предъявляемое к органам, составляющим и утверждающим бюджет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58" y="4183643"/>
            <a:ext cx="2160000" cy="25377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68758" y="3973217"/>
            <a:ext cx="31113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ПРОФИЦИТ</a:t>
            </a:r>
            <a:r>
              <a:rPr lang="ru-RU" b="1" dirty="0"/>
              <a:t>–превышение доходов над расходами образует положительный остаток бюджета </a:t>
            </a:r>
            <a:endParaRPr lang="ru-RU" dirty="0"/>
          </a:p>
          <a:p>
            <a:r>
              <a:rPr lang="ru-RU" b="1" dirty="0"/>
              <a:t>(принимается решение, как их использовать: накапливать резервы, погашать долги и т.д.)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127" y="4183644"/>
            <a:ext cx="2442468" cy="25377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24602" y="4183644"/>
            <a:ext cx="35982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ДЕФИЦИТ</a:t>
            </a:r>
            <a:r>
              <a:rPr lang="ru-RU" b="1" i="0" u="none" strike="noStrike" baseline="0" dirty="0" smtClean="0">
                <a:latin typeface="Calibri" panose="020F0502020204030204" pitchFamily="34" charset="0"/>
              </a:rPr>
              <a:t>–превышение расходов над доходами </a:t>
            </a:r>
            <a:endParaRPr lang="ru-RU" b="0" i="0" u="none" strike="noStrike" baseline="0" dirty="0" smtClean="0">
              <a:latin typeface="Calibri" panose="020F0502020204030204" pitchFamily="34" charset="0"/>
            </a:endParaRPr>
          </a:p>
          <a:p>
            <a:r>
              <a:rPr lang="ru-RU" b="1" i="0" u="none" strike="noStrike" baseline="0" dirty="0" smtClean="0">
                <a:latin typeface="Calibri" panose="020F0502020204030204" pitchFamily="34" charset="0"/>
              </a:rPr>
              <a:t>(принимается решение об использовании источников финансирования дефицита: использовать имеющиеся накопления, остатки, взять в долг)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42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30" y="213756"/>
            <a:ext cx="11780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Основные характеристики бюджета Великосельского сельского поселения на 2018 год и на плановый период 2019-2020 годов</a:t>
            </a: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124902"/>
              </p:ext>
            </p:extLst>
          </p:nvPr>
        </p:nvGraphicFramePr>
        <p:xfrm>
          <a:off x="332508" y="1088131"/>
          <a:ext cx="6970816" cy="4366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704"/>
                <a:gridCol w="1742704"/>
                <a:gridCol w="1742704"/>
                <a:gridCol w="1742704"/>
              </a:tblGrid>
              <a:tr h="91532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 (план) тыс.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2019 год (план) тыс. руб.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2020 год (план) тыс. руб.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всего, в том числе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21252,3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13975,4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14141,8</a:t>
                      </a:r>
                      <a:endParaRPr lang="ru-RU" dirty="0"/>
                    </a:p>
                  </a:txBody>
                  <a:tcPr/>
                </a:tc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Налоговые и неналоговые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8713,8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4811,9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4848,1</a:t>
                      </a:r>
                      <a:endParaRPr lang="ru-RU" dirty="0"/>
                    </a:p>
                  </a:txBody>
                  <a:tcPr/>
                </a:tc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12538,5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9163,5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9293,7</a:t>
                      </a:r>
                      <a:endParaRPr lang="ru-RU" dirty="0"/>
                    </a:p>
                  </a:txBody>
                  <a:tcPr/>
                </a:tc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22123,6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13975,4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14141,8</a:t>
                      </a:r>
                      <a:endParaRPr lang="ru-RU" dirty="0"/>
                    </a:p>
                  </a:txBody>
                  <a:tcPr/>
                </a:tc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Дефицит/</a:t>
                      </a:r>
                    </a:p>
                    <a:p>
                      <a:pPr algn="ctr"/>
                      <a:r>
                        <a:rPr lang="ru-RU" dirty="0" smtClean="0"/>
                        <a:t>профицит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871,3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9388" y="5498275"/>
            <a:ext cx="7944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Бюджет на </a:t>
            </a:r>
            <a:r>
              <a:rPr lang="ru-RU" b="1" dirty="0" smtClean="0">
                <a:latin typeface="Times New Roman" panose="02020603050405020304" pitchFamily="18" charset="0"/>
              </a:rPr>
              <a:t>2018 </a:t>
            </a:r>
            <a:r>
              <a:rPr lang="ru-RU" b="1" dirty="0">
                <a:latin typeface="Times New Roman" panose="02020603050405020304" pitchFamily="18" charset="0"/>
              </a:rPr>
              <a:t>год и плановый период </a:t>
            </a:r>
            <a:r>
              <a:rPr lang="ru-RU" b="1" dirty="0" smtClean="0">
                <a:latin typeface="Times New Roman" panose="02020603050405020304" pitchFamily="18" charset="0"/>
              </a:rPr>
              <a:t>2019 </a:t>
            </a:r>
            <a:r>
              <a:rPr lang="ru-RU" b="1" dirty="0">
                <a:latin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</a:rPr>
              <a:t>2020 </a:t>
            </a:r>
            <a:r>
              <a:rPr lang="ru-RU" b="1" dirty="0">
                <a:latin typeface="Times New Roman" panose="02020603050405020304" pitchFamily="18" charset="0"/>
              </a:rPr>
              <a:t>годов сбалансирован </a:t>
            </a:r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в соответствии с основополагающим требованием, предъявляемым </a:t>
            </a:r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к органам, составляющим и утверждающим бюджет. </a:t>
            </a:r>
            <a:endParaRPr lang="ru-RU" dirty="0"/>
          </a:p>
        </p:txBody>
      </p:sp>
      <p:pic>
        <p:nvPicPr>
          <p:cNvPr id="3076" name="Picture 4" descr="https://f.usemind.org/img/5/NeedFull.NET_kartinki-izobrazheniya-chelovechkov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26" y="1116282"/>
            <a:ext cx="4487704" cy="438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2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881" y="0"/>
            <a:ext cx="1159031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000" b="1" i="0" u="none" strike="noStrike" baseline="0" dirty="0" smtClean="0">
                <a:latin typeface="Calibri" panose="020F0502020204030204" pitchFamily="34" charset="0"/>
              </a:rPr>
              <a:t>Доходы бюджета Великосельского сельского поселения на 2018 </a:t>
            </a: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3907324714"/>
              </p:ext>
            </p:extLst>
          </p:nvPr>
        </p:nvGraphicFramePr>
        <p:xfrm>
          <a:off x="724395" y="653143"/>
          <a:ext cx="10723418" cy="5485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6505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758" y="308758"/>
            <a:ext cx="11542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РАСХОДЫ ВЕЛИКОСЕЛЬСКОГО СЕЛЬСКОГО ПОСЕЛЕНИЯ НА 2018 год и плановый период 2019-2020 годы  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203362"/>
              </p:ext>
            </p:extLst>
          </p:nvPr>
        </p:nvGraphicFramePr>
        <p:xfrm>
          <a:off x="308756" y="719666"/>
          <a:ext cx="7980220" cy="5085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3234"/>
                <a:gridCol w="1246909"/>
                <a:gridCol w="1341911"/>
                <a:gridCol w="1508166"/>
              </a:tblGrid>
              <a:tr h="85183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 </a:t>
                      </a:r>
                    </a:p>
                    <a:p>
                      <a:pPr algn="ctr"/>
                      <a:r>
                        <a:rPr lang="ru-RU" dirty="0" smtClean="0"/>
                        <a:t>(тыс. 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2019 год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(тыс. руб.)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2020 год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(тыс. руб.)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7541,9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4866,7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5366,2</a:t>
                      </a:r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оборона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195,3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202,4</a:t>
                      </a:r>
                      <a:endParaRPr lang="ru-RU" dirty="0"/>
                    </a:p>
                  </a:txBody>
                  <a:tcPr/>
                </a:tc>
              </a:tr>
              <a:tr h="5962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безопасность </a:t>
                      </a:r>
                      <a:r>
                        <a:rPr lang="ru-RU" baseline="0" dirty="0" smtClean="0"/>
                        <a:t> и правоохранительная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197,3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56,7</a:t>
                      </a:r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экономика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3013,2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2803,3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2823,0</a:t>
                      </a:r>
                      <a:endParaRPr lang="ru-RU" dirty="0"/>
                    </a:p>
                  </a:txBody>
                  <a:tcPr/>
                </a:tc>
              </a:tr>
              <a:tr h="6046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Жилищно-коммунальное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3873,7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1138,8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920,2</a:t>
                      </a:r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</a:t>
                      </a:r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Культура, кинематография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6782,8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4556,0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4429,7</a:t>
                      </a:r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427,5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342,6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342,6</a:t>
                      </a:r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Физическая культура и спорт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ИТОГО: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22123,6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13975,4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14141,8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8140" y="5902036"/>
            <a:ext cx="104621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0" i="0" u="none" strike="noStrike" baseline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smtClean="0">
                <a:latin typeface="Calibri" panose="020F0502020204030204" pitchFamily="34" charset="0"/>
              </a:rPr>
              <a:t>Расходы бюджета – </a:t>
            </a:r>
            <a:r>
              <a:rPr lang="ru-RU" b="0" i="0" u="none" strike="noStrike" baseline="0" smtClean="0">
                <a:latin typeface="Calibri" panose="020F0502020204030204" pitchFamily="34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бюджета. </a:t>
            </a:r>
            <a:endParaRPr lang="ru-RU" dirty="0"/>
          </a:p>
        </p:txBody>
      </p:sp>
      <p:pic>
        <p:nvPicPr>
          <p:cNvPr id="4098" name="Picture 2" descr="https://t4.ftcdn.net/jpg/00/50/95/59/500_F_50955989_9eyjInQ8kqUPnSXl8SLVurvntia5SQ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424" y="807522"/>
            <a:ext cx="3830576" cy="499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46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774" y="427512"/>
            <a:ext cx="10616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Структура расходов Великосельского сельского поселения на 2018 год</a:t>
            </a:r>
            <a:endParaRPr lang="ru-RU" sz="2000" b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6530971"/>
              </p:ext>
            </p:extLst>
          </p:nvPr>
        </p:nvGraphicFramePr>
        <p:xfrm>
          <a:off x="403761" y="926274"/>
          <a:ext cx="11091553" cy="554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805334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284</TotalTime>
  <Words>1301</Words>
  <Application>Microsoft Office PowerPoint</Application>
  <PresentationFormat>Широкоэкранный</PresentationFormat>
  <Paragraphs>212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Санек</cp:lastModifiedBy>
  <cp:revision>108</cp:revision>
  <cp:lastPrinted>2018-04-16T07:16:43Z</cp:lastPrinted>
  <dcterms:created xsi:type="dcterms:W3CDTF">2018-04-16T04:55:10Z</dcterms:created>
  <dcterms:modified xsi:type="dcterms:W3CDTF">2019-03-21T18:03:55Z</dcterms:modified>
</cp:coreProperties>
</file>