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148-489C-928B-107FCDAE56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148-489C-928B-107FCDAE56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148-489C-928B-107FCDAE56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148-489C-928B-107FCDAE56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148-489C-928B-107FCDAE56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148-489C-928B-107FCDAE56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148-489C-928B-107FCDAE563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148-489C-928B-107FCDAE563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148-489C-928B-107FCDAE563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148-489C-928B-107FCDAE563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148-489C-928B-107FCDAE563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148-489C-928B-107FCDAE563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48-489C-928B-107FCDAE56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2987,3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148-489C-928B-107FCDAE563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1372,9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148-489C-928B-107FCDAE563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2727,7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148-489C-928B-107FCDAE563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12413,5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A148-489C-928B-107FCDAE56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Единый сельх.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Акцизы</c:v>
                </c:pt>
                <c:pt idx="6">
                  <c:v>Доходы от продажи имущества</c:v>
                </c:pt>
                <c:pt idx="7">
                  <c:v>Дотации</c:v>
                </c:pt>
                <c:pt idx="8">
                  <c:v>Субвенции</c:v>
                </c:pt>
                <c:pt idx="9">
                  <c:v>Субсидии</c:v>
                </c:pt>
                <c:pt idx="10">
                  <c:v>Иные межбюджетные трансферты</c:v>
                </c:pt>
                <c:pt idx="11">
                  <c:v>Прочие безвозмездные поступления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137.30000000000001</c:v>
                </c:pt>
                <c:pt idx="1">
                  <c:v>9.8000000000000007</c:v>
                </c:pt>
                <c:pt idx="2">
                  <c:v>242.6</c:v>
                </c:pt>
                <c:pt idx="3">
                  <c:v>2987.3</c:v>
                </c:pt>
                <c:pt idx="4">
                  <c:v>11.8</c:v>
                </c:pt>
                <c:pt idx="5">
                  <c:v>1372.9</c:v>
                </c:pt>
                <c:pt idx="6" formatCode="0.0">
                  <c:v>447.5</c:v>
                </c:pt>
                <c:pt idx="7">
                  <c:v>12413.5</c:v>
                </c:pt>
                <c:pt idx="8" formatCode="0.0">
                  <c:v>279.2</c:v>
                </c:pt>
                <c:pt idx="9" formatCode="0.0">
                  <c:v>2727.7</c:v>
                </c:pt>
                <c:pt idx="10" formatCode="0.0">
                  <c:v>519.1</c:v>
                </c:pt>
                <c:pt idx="1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148-489C-928B-107FCDAE5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68-4521-BE95-DF6D406F19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68-4521-BE95-DF6D406F19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Субсидия на выполнение муниципального задания</c:v>
                </c:pt>
                <c:pt idx="1">
                  <c:v>Субсидия на иные цели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6413.7</c:v>
                </c:pt>
                <c:pt idx="1">
                  <c:v>772.6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68-4521-BE95-DF6D406F1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09-4088-AEDC-21FE6785E7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509-4088-AEDC-21FE6785E7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1"/>
                <c:pt idx="0">
                  <c:v>Межевание земельных участков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09-4088-AEDC-21FE6785E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79-450F-8FBC-A2E4E29020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79-450F-8FBC-A2E4E29020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B79-450F-8FBC-A2E4E29020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B79-450F-8FBC-A2E4E29020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B79-450F-8FBC-A2E4E29020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B79-450F-8FBC-A2E4E29020E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B79-450F-8FBC-A2E4E29020E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B79-450F-8FBC-A2E4E29020E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B79-450F-8FBC-A2E4E29020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6726.6</c:v>
                </c:pt>
                <c:pt idx="1">
                  <c:v>223.4</c:v>
                </c:pt>
                <c:pt idx="2">
                  <c:v>107.8</c:v>
                </c:pt>
                <c:pt idx="3">
                  <c:v>1913.6</c:v>
                </c:pt>
                <c:pt idx="4" formatCode="0.0">
                  <c:v>2672.3</c:v>
                </c:pt>
                <c:pt idx="5">
                  <c:v>18.3</c:v>
                </c:pt>
                <c:pt idx="6">
                  <c:v>8058</c:v>
                </c:pt>
                <c:pt idx="7">
                  <c:v>512.20000000000005</c:v>
                </c:pt>
                <c:pt idx="8">
                  <c:v>256.10000000000002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B79-450F-8FBC-A2E4E2902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DC-4DB2-8822-F3D17A336C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DC-4DB2-8822-F3D17A336C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DC-4DB2-8822-F3D17A336C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Приобретение противопожарного инвентаря</c:v>
                </c:pt>
                <c:pt idx="1">
                  <c:v>Опашка</c:v>
                </c:pt>
                <c:pt idx="2">
                  <c:v>Выкос сухой травы на пустырях и заброшенных участках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0.9</c:v>
                </c:pt>
                <c:pt idx="1">
                  <c:v>86</c:v>
                </c:pt>
                <c:pt idx="2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DC-4DB2-8822-F3D17A336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ВСЕГО, тыс.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F1B-432D-9225-83A08099BE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F1B-432D-9225-83A08099BE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Ремонт дорог</c:v>
                </c:pt>
                <c:pt idx="1">
                  <c:v>Содержание дорог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1571.2</c:v>
                </c:pt>
                <c:pt idx="1">
                  <c:v>527.1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1B-432D-9225-83A08099B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Содержание дорог, тыс. руб.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дорог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2D-41A0-A879-19F6C3511D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2D-41A0-A879-19F6C3511D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2D-41A0-A879-19F6C3511D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B2D-41A0-A879-19F6C3511D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B2D-41A0-A879-19F6C3511DF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B2D-41A0-A879-19F6C3511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Очистка от снега</c:v>
                </c:pt>
                <c:pt idx="1">
                  <c:v>Грейдирование</c:v>
                </c:pt>
                <c:pt idx="2">
                  <c:v>Паспортизация автомобильной дороги</c:v>
                </c:pt>
                <c:pt idx="3">
                  <c:v>Восстановление профиля канав</c:v>
                </c:pt>
                <c:pt idx="4">
                  <c:v>Посыпка автомобильных дорог меско-соляной смесью</c:v>
                </c:pt>
                <c:pt idx="5">
                  <c:v>Содержание придорожной территории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276</c:v>
                </c:pt>
                <c:pt idx="1">
                  <c:v>11.9</c:v>
                </c:pt>
                <c:pt idx="2" formatCode="General">
                  <c:v>38.700000000000003</c:v>
                </c:pt>
                <c:pt idx="3" formatCode="General">
                  <c:v>50</c:v>
                </c:pt>
                <c:pt idx="4" formatCode="General">
                  <c:v>44</c:v>
                </c:pt>
                <c:pt idx="5" formatCode="General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2D-41A0-A879-19F6C3511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тыс.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BD-470F-961D-E5C84EB3BF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Замена ламп накаливания на энергосберегающие лампы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D-470F-961D-E5C84EB3B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27-4AEC-B666-E75C4A7F49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27-4AEC-B666-E75C4A7F49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0A4-4EB9-B8D7-5C510CA09F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Освещение улиц</c:v>
                </c:pt>
                <c:pt idx="1">
                  <c:v>Благоустройство территории</c:v>
                </c:pt>
                <c:pt idx="2">
                  <c:v>Комплексное развитие территории Великосельского с/п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\ ##0.0">
                  <c:v>1283.5999999999999</c:v>
                </c:pt>
                <c:pt idx="1">
                  <c:v>970.8</c:v>
                </c:pt>
                <c:pt idx="2">
                  <c:v>398.8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27-4AEC-B666-E75C4A7F4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68171846154633"/>
          <c:y val="0.70225192532233283"/>
          <c:w val="0.63962576771824675"/>
          <c:h val="0.297748074677667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Освещение улиц, тыс.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Освещение улиц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49-4825-A114-641D0C4C1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49-4825-A114-641D0C4C15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Оплата электроэнергии</c:v>
                </c:pt>
                <c:pt idx="1">
                  <c:v>Техническое обслуживание свельников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1050.2</c:v>
                </c:pt>
                <c:pt idx="1">
                  <c:v>233.4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9-4825-A114-641D0C4C1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Благоустройство территории,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FCC-4A0B-99A1-1B2C32FC6A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FCC-4A0B-99A1-1B2C32FC6A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FCC-4A0B-99A1-1B2C32FC6A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FCC-4A0B-99A1-1B2C32FC6A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FCC-4A0B-99A1-1B2C32FC6A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FCC-4A0B-99A1-1B2C32FC6AD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FCC-4A0B-99A1-1B2C32FC6AD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FCC-4A0B-99A1-1B2C32FC6AD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FCC-4A0B-99A1-1B2C32FC6AD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FCC-4A0B-99A1-1B2C32FC6AD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FCC-4A0B-99A1-1B2C32FC6AD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FCC-4A0B-99A1-1B2C32FC6AD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FCC-4A0B-99A1-1B2C32FC6AD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827E-42C4-8A40-28B345916C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Обкашивание территории</c:v>
                </c:pt>
                <c:pt idx="1">
                  <c:v>Вырубка кустарника</c:v>
                </c:pt>
                <c:pt idx="2">
                  <c:v>Уборка и вывоз мусора</c:v>
                </c:pt>
                <c:pt idx="3">
                  <c:v>ТОС</c:v>
                </c:pt>
                <c:pt idx="4">
                  <c:v>Проведение деизинфекции</c:v>
                </c:pt>
                <c:pt idx="5">
                  <c:v>Обустройство стоянки для автомобилей у д. 4 д. Сусолово</c:v>
                </c:pt>
                <c:pt idx="6">
                  <c:v>Удаление старых и поврежденных деревьев </c:v>
                </c:pt>
                <c:pt idx="7">
                  <c:v>Приобретение беседки на детскую игровую площадку ст. Тулебля</c:v>
                </c:pt>
                <c:pt idx="8">
                  <c:v>Содержание мест захоронения</c:v>
                </c:pt>
                <c:pt idx="9">
                  <c:v>Канавы</c:v>
                </c:pt>
                <c:pt idx="10">
                  <c:v>содержание, обслуживание и ремонт элементов благоустройства</c:v>
                </c:pt>
                <c:pt idx="11">
                  <c:v>приобритение информационных стендов</c:v>
                </c:pt>
                <c:pt idx="12">
                  <c:v>Обработка от борщевика Сосновского</c:v>
                </c:pt>
                <c:pt idx="13">
                  <c:v>Оборудование мест для прощания с усопшими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86.9</c:v>
                </c:pt>
                <c:pt idx="1">
                  <c:v>38.5</c:v>
                </c:pt>
                <c:pt idx="2">
                  <c:v>50.5</c:v>
                </c:pt>
                <c:pt idx="3" formatCode="0.0">
                  <c:v>102.5</c:v>
                </c:pt>
                <c:pt idx="4" formatCode="0.0">
                  <c:v>52.1</c:v>
                </c:pt>
                <c:pt idx="5">
                  <c:v>26.2</c:v>
                </c:pt>
                <c:pt idx="6">
                  <c:v>288.89999999999998</c:v>
                </c:pt>
                <c:pt idx="7">
                  <c:v>23.9</c:v>
                </c:pt>
                <c:pt idx="8">
                  <c:v>54</c:v>
                </c:pt>
                <c:pt idx="9">
                  <c:v>26.5</c:v>
                </c:pt>
                <c:pt idx="10">
                  <c:v>75.400000000000006</c:v>
                </c:pt>
                <c:pt idx="11">
                  <c:v>6</c:v>
                </c:pt>
                <c:pt idx="12">
                  <c:v>95</c:v>
                </c:pt>
                <c:pt idx="13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FCC-4A0B-99A1-1B2C32FC6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277A-2FAB-48F1-ACB0-6C0F5588CF9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67E6-1838-49FF-B8A2-A59305E02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7E6-1838-49FF-B8A2-A59305E027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8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7E6-1838-49FF-B8A2-A59305E027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9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8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83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5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1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9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6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1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7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D09E03-D75E-45BA-86E0-D32FF295E7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elikoe.selo@yandex.r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&#1074;&#1077;&#1083;&#1080;&#1082;&#1086;&#1089;&#1077;&#1083;&#1100;&#1089;&#1082;&#1086;&#1077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12192000" cy="75618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73190" y="498764"/>
            <a:ext cx="6395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chemeClr val="bg1"/>
              </a:solidFill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</a:rPr>
              <a:t>Бюджет для граждан Великосельского сельского поселения за 2020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392" y="5474525"/>
            <a:ext cx="1113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На основании решения Совета депутатов Великосельского сельского поселения от  27.12.2019 г. № 212 «О бюджете Великосельского сельского поселения на 2020 год и плановый период 2021 и 2022 годов</a:t>
            </a:r>
          </a:p>
        </p:txBody>
      </p:sp>
      <p:pic>
        <p:nvPicPr>
          <p:cNvPr id="7" name="Рисунок 43"/>
          <p:cNvPicPr/>
          <p:nvPr/>
        </p:nvPicPr>
        <p:blipFill>
          <a:blip r:embed="rId3"/>
          <a:stretch/>
        </p:blipFill>
        <p:spPr>
          <a:xfrm>
            <a:off x="1303543" y="734403"/>
            <a:ext cx="3386880" cy="4005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5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7" y="344384"/>
            <a:ext cx="1141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МУНИЦИПАЛЬНЫЕ ПРОГРАММЫ БЮДЖЕТА ВЕЛИКОСЕЛЬСКОГО СЕЛЬСКОГО ПОСЕЛЕНИЯ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52641"/>
              </p:ext>
            </p:extLst>
          </p:nvPr>
        </p:nvGraphicFramePr>
        <p:xfrm>
          <a:off x="332508" y="719666"/>
          <a:ext cx="11249892" cy="44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Бюджет Великосельского сельского поселения является программным. На 2020  год разработаны и утверждены 10 муниципальных программ.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 год (тыс.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«Повышение эффективности бюджетных расходов Великосельского сельского поселения на 2014-2023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«Обеспечение первичных мер пожарной безопасности на территории Великосельского сельского поселения на 2014-2023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«Совершенствование и содержание автомобильных дорог общего пользования местного значения на территории Великосельского сельского поселения на 2014-2023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1913,2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малого и среднего предпринимательства в Великосельском сельском поселении на 2014-2023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«Энергосбережение и повышение энергетической эффективности на территории Великосельского сельского поселения на 2014-2023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«Организация благоустройства территории и содержание объектов внешнего благоустройства на территории Великосельского сельского поселения на 2014-2023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2617,3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культуры на территории Великосельского сельского поселения на 2014-2023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8058,0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системы муниципальной службы и деятельности Администрации Великосельского сельского поселения на 2015-2023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«Управление муниципальным имуществом и  земельными ресурсами Великосельского сельского поселения на 2014-2023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2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2" y="439387"/>
            <a:ext cx="10913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Муниципальная программа «Повышение эффективности бюджетных расходов Великосельского сельского поселения на 2017-2023 годы»</a:t>
            </a:r>
          </a:p>
          <a:p>
            <a:pPr algn="ctr"/>
            <a:r>
              <a:rPr lang="ru-RU" sz="2000" b="1" i="1" dirty="0"/>
              <a:t>Расходы в 2020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896" y="1448790"/>
            <a:ext cx="1058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Мероприятие: «Обслуживание программы «Парус-Бюджет» – 34,2 тыс. руб.</a:t>
            </a:r>
          </a:p>
        </p:txBody>
      </p:sp>
      <p:pic>
        <p:nvPicPr>
          <p:cNvPr id="7170" name="Picture 2" descr="http://liliya-travel.ru/assets/images2/womancomputerwork3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5" y="248194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atic8.depositphotos.com/1228953/803/i/450/depositphotos_8031888-stock-photo-wor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9" y="2215242"/>
            <a:ext cx="42862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0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60" y="356260"/>
            <a:ext cx="11222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Муниципальная программа «Обеспечение первичных мер пожарной безопасности на территории Великосельского сельского поселения на  2014-2023 годы»</a:t>
            </a:r>
          </a:p>
          <a:p>
            <a:pPr algn="ctr"/>
            <a:r>
              <a:rPr lang="ru-RU" sz="2000" b="1" i="1" dirty="0"/>
              <a:t>Расходы в 2020 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61186635"/>
              </p:ext>
            </p:extLst>
          </p:nvPr>
        </p:nvGraphicFramePr>
        <p:xfrm>
          <a:off x="831273" y="1199408"/>
          <a:ext cx="10438410" cy="493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73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0"/>
            <a:ext cx="1147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Муниципальная программа «Совершенствование и содержание автомобильных дорог общего пользования местного значения на территории Великосельского сельского поселения на 2014-2023 годы»</a:t>
            </a:r>
          </a:p>
          <a:p>
            <a:pPr algn="ctr"/>
            <a:r>
              <a:rPr lang="ru-RU" b="1" i="1" dirty="0"/>
              <a:t>Расходы в 2020 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77002160"/>
              </p:ext>
            </p:extLst>
          </p:nvPr>
        </p:nvGraphicFramePr>
        <p:xfrm>
          <a:off x="3123211" y="3384468"/>
          <a:ext cx="3770811" cy="331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88624138"/>
              </p:ext>
            </p:extLst>
          </p:nvPr>
        </p:nvGraphicFramePr>
        <p:xfrm>
          <a:off x="7137070" y="719666"/>
          <a:ext cx="459575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" y="1140823"/>
            <a:ext cx="37708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Отремонтированы автомобильные дороги в деревнях: ст. Тулебля, ул. Кольцевая, протяженностью 300 м.</a:t>
            </a:r>
          </a:p>
        </p:txBody>
      </p:sp>
    </p:spTree>
    <p:extLst>
      <p:ext uri="{BB962C8B-B14F-4D97-AF65-F5344CB8AC3E}">
        <p14:creationId xmlns:p14="http://schemas.microsoft.com/office/powerpoint/2010/main" val="340637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08" y="380010"/>
            <a:ext cx="1135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Развитие малого и среднего предпринимательства в Великосельском сельском поселении на 2014 -2023 годы»</a:t>
            </a:r>
          </a:p>
          <a:p>
            <a:pPr algn="ctr"/>
            <a:r>
              <a:rPr lang="ru-RU" b="1" i="1" dirty="0"/>
              <a:t>Расходы в 2020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896" y="1448790"/>
            <a:ext cx="105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Мероприятие: «Проведение среди субъектов малого и среднего предпринимательства на территории поселения ежегодного конкурса «Предприниматель года» – 0,5 тыс. руб.</a:t>
            </a:r>
          </a:p>
        </p:txBody>
      </p:sp>
      <p:pic>
        <p:nvPicPr>
          <p:cNvPr id="6146" name="Picture 2" descr="http://vovet.ru/uploads/img/5a/fd99cadea9d8ef6a1ffcc52a2e3e8017-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7570"/>
            <a:ext cx="5603957" cy="4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3.amazonaws.com/systemimage/43917044_Subscription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10" y="2517570"/>
            <a:ext cx="4904508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9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12" y="391886"/>
            <a:ext cx="1124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Муниципальная программа «Энергосбережение и повышение энергетической эффективности на территории Великосельского сельского поселения на 2014-2023 годы»</a:t>
            </a:r>
          </a:p>
          <a:p>
            <a:pPr algn="ctr"/>
            <a:r>
              <a:rPr lang="ru-RU" b="1" i="1" dirty="0"/>
              <a:t>Расходы в 2020 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65920006"/>
              </p:ext>
            </p:extLst>
          </p:nvPr>
        </p:nvGraphicFramePr>
        <p:xfrm>
          <a:off x="843147" y="1258784"/>
          <a:ext cx="10331533" cy="487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37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138" y="118754"/>
            <a:ext cx="10925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Муниципальная программа «Организация благоустройства территории и содержание объектов внешнего благоустройства на территории Великосельского сельского поселения на 2014-2023 годы»</a:t>
            </a:r>
          </a:p>
          <a:p>
            <a:pPr algn="ctr"/>
            <a:r>
              <a:rPr lang="ru-RU" b="1" i="1" dirty="0"/>
              <a:t>Расходы за 2020 год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81366560"/>
              </p:ext>
            </p:extLst>
          </p:nvPr>
        </p:nvGraphicFramePr>
        <p:xfrm>
          <a:off x="3962400" y="1210110"/>
          <a:ext cx="3910940" cy="371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37267598"/>
              </p:ext>
            </p:extLst>
          </p:nvPr>
        </p:nvGraphicFramePr>
        <p:xfrm>
          <a:off x="320635" y="2422566"/>
          <a:ext cx="4108862" cy="425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20837406"/>
              </p:ext>
            </p:extLst>
          </p:nvPr>
        </p:nvGraphicFramePr>
        <p:xfrm>
          <a:off x="7484532" y="1318160"/>
          <a:ext cx="4509545" cy="521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876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0" y="154380"/>
            <a:ext cx="11364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Муниципальная подпрограмма «Комплексное развитие территории Великосельского сельского поселения на 2020-2023 годы»</a:t>
            </a:r>
          </a:p>
          <a:p>
            <a:pPr algn="ctr"/>
            <a:r>
              <a:rPr lang="ru-RU" b="1" i="1" dirty="0"/>
              <a:t>Расходы в 2020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335" y="1440081"/>
            <a:ext cx="105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Мероприятие: «Обустройство детской игровой  площадки с участием граждан, проживающих на селе в д. Астрилово» – 398,8 тыс. руб.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BF1B9-7831-4E89-BE59-9EC2708F2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0" y="2448783"/>
            <a:ext cx="5594157" cy="4254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436AA4-41F4-4B97-A7E4-C6CB17536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8782"/>
            <a:ext cx="5601196" cy="42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56" y="201881"/>
            <a:ext cx="1154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Муниципальная программа «Развитие культуры на территории Великосельского сельского поселения на 2014-2023 годы»</a:t>
            </a:r>
          </a:p>
          <a:p>
            <a:pPr algn="ctr"/>
            <a:r>
              <a:rPr lang="ru-RU" b="1" i="1" dirty="0"/>
              <a:t>Расходы в 2020 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19494341"/>
              </p:ext>
            </p:extLst>
          </p:nvPr>
        </p:nvGraphicFramePr>
        <p:xfrm>
          <a:off x="1045029" y="1050092"/>
          <a:ext cx="10177153" cy="508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669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896" y="403761"/>
            <a:ext cx="1073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Муниципальная программа «Развитие системы муниципальной службы и деятельности Администрации Великосельского сельского поселения на 2015 -2023 годы»</a:t>
            </a:r>
          </a:p>
          <a:p>
            <a:pPr algn="ctr"/>
            <a:r>
              <a:rPr lang="ru-RU" b="1" i="1" dirty="0"/>
              <a:t>Расходы в 2020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896" y="1448790"/>
            <a:ext cx="1058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Мероприятие: «Направление на курсы повышения квалификации выборных должностных лиц, служащих, муниципальных служащих и должностных лиц органов местного самоуправления поселения – 18,3 тыс. руб.</a:t>
            </a:r>
          </a:p>
        </p:txBody>
      </p:sp>
      <p:pic>
        <p:nvPicPr>
          <p:cNvPr id="5122" name="Picture 2" descr="https://im0-tub-ru.yandex.net/i?id=b8eee126c806c2951c6cd50a70d8489a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5" y="3145538"/>
            <a:ext cx="2667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art-in.ru/wp-content/uploads/2016/04/Rim7-D_vl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3218646"/>
            <a:ext cx="3942607" cy="29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spu.ru/upload/pages/13937/2007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55" y="2816926"/>
            <a:ext cx="3848100" cy="33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0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60" y="427512"/>
            <a:ext cx="8372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Представляем Вашему вниманию информационный материал - «Бюджет для граждан», который в доступной форме познакомит Вас с положениями основного финансового документа Великосельского сельского поселения - бюджетом Великосельского сельского поселения Старорусского муниципального района на 2020 год и плановый период 2021 – 2022 годы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260" y="3538847"/>
            <a:ext cx="115428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Каждый житель нашего поселения сможет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сможет разобраться в том, как бюджетная политика влияет на развитие нашего поселения, на улучшение качества жизни населения и каких результатов мы хотим добиться. </a:t>
            </a: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Представленная информация обеспечивает реализацию принципов прозрачности и открытости бюджетного процесса в Великосельском сельском поселении. </a:t>
            </a:r>
          </a:p>
          <a:p>
            <a:pPr algn="just"/>
            <a:r>
              <a:rPr lang="ru-RU" sz="2000" b="1" i="0" u="none" strike="noStrike" baseline="0" dirty="0">
                <a:latin typeface="Calibri" panose="020F0502020204030204" pitchFamily="34" charset="0"/>
              </a:rPr>
              <a:t>Глава Великосельского сельского поселения:</a:t>
            </a:r>
            <a:r>
              <a:rPr lang="ru-RU" sz="2000" b="1" i="0" u="none" strike="noStrike" dirty="0">
                <a:latin typeface="Calibri" panose="020F0502020204030204" pitchFamily="34" charset="0"/>
              </a:rPr>
              <a:t>                                     Ольга Анатольевна Петрова</a:t>
            </a: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B458AF-B739-4CE3-B643-A9C8A398E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90" y="0"/>
            <a:ext cx="3353386" cy="353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8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016" y="142504"/>
            <a:ext cx="1085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Муниципальная программа «Управление муниципальным имуществом и земельными ресурсами Великосельского сельского поселения на 2014-2023 годы»</a:t>
            </a:r>
          </a:p>
          <a:p>
            <a:pPr algn="ctr"/>
            <a:r>
              <a:rPr lang="ru-RU" b="1" i="1" dirty="0"/>
              <a:t>Расходы в 2020 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99214927"/>
              </p:ext>
            </p:extLst>
          </p:nvPr>
        </p:nvGraphicFramePr>
        <p:xfrm>
          <a:off x="1045029" y="943214"/>
          <a:ext cx="9785267" cy="519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130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kazvdom.ru/wp-content/uploads/2016/03/%D0%9D%D0%90%D0%A8%D0%98-%D0%9A%D0%9E%D0%9D%D0%A2%D0%90%D0%9A%D0%A2%D0%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63" y="1"/>
            <a:ext cx="9525000" cy="17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013" y="1508166"/>
            <a:ext cx="114359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Муниципальное учреждение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Администрация Великосельского сельского поселения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175231, Новгородская область, Старорусский район,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д. Сусолово, д. 5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Тел./факс 8(81652)72184, 8(81652)72119, 8(81652)72020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Адрес электронной почты: </a:t>
            </a:r>
            <a:r>
              <a:rPr lang="en-US" sz="3200" b="1" dirty="0">
                <a:solidFill>
                  <a:srgbClr val="FF0000"/>
                </a:solidFill>
                <a:hlinkClick r:id="rId3"/>
              </a:rPr>
              <a:t>velikoe.selo@yandex.ru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Адрес официального сайта в сети Интернет: </a:t>
            </a:r>
            <a:r>
              <a:rPr lang="en-US" sz="3200" b="1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ru-RU" sz="3200" b="1" dirty="0" err="1">
                <a:solidFill>
                  <a:srgbClr val="FF0000"/>
                </a:solidFill>
                <a:hlinkClick r:id="rId4"/>
              </a:rPr>
              <a:t>великосельское.рф</a:t>
            </a:r>
            <a:r>
              <a:rPr lang="ru-RU" sz="3200" b="1" dirty="0">
                <a:solidFill>
                  <a:srgbClr val="FF0000"/>
                </a:solidFill>
                <a:hlinkClick r:id="rId4"/>
              </a:rPr>
              <a:t>/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Глава администрации поселения: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Петрова Ольга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113561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30" y="556161"/>
            <a:ext cx="1176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930" y="740827"/>
            <a:ext cx="11523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такое «Бюджет для граждан?» </a:t>
            </a:r>
            <a:endParaRPr lang="ru-RU" sz="2800" b="0" i="0" u="none" strike="noStrike" baseline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«</a:t>
            </a:r>
            <a:r>
              <a:rPr lang="ru-RU" sz="2000" b="1" dirty="0">
                <a:latin typeface="Calibri" panose="020F0502020204030204" pitchFamily="34" charset="0"/>
              </a:rPr>
              <a:t>Бюджет для граждан» </a:t>
            </a:r>
            <a:r>
              <a:rPr lang="ru-RU" sz="2000" dirty="0">
                <a:latin typeface="Calibri" panose="020F0502020204030204" pitchFamily="34" charset="0"/>
              </a:rPr>
              <a:t>познакомит вас с положениями решения Совета Великосельского сельского поселения о бюджете сельского поселения за 2020 год и плановый период 2021 и 2022 годов. </a:t>
            </a:r>
          </a:p>
          <a:p>
            <a:r>
              <a:rPr lang="ru-RU" sz="2000" i="1" dirty="0">
                <a:latin typeface="Calibri" panose="020F0502020204030204" pitchFamily="34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Великосельского сельского поселения. 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i="1" dirty="0">
                <a:latin typeface="Calibri" panose="020F0502020204030204" pitchFamily="34" charset="0"/>
              </a:rPr>
              <a:t>Мы постарались в доступной и понятной форме для граждан, показать основные показатели бюджета нашего поселения.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4095592"/>
            <a:ext cx="4120738" cy="2602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48" y="4095592"/>
            <a:ext cx="3705101" cy="26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158" y="415636"/>
            <a:ext cx="9915897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i="0" u="none" strike="noStrike" baseline="0" dirty="0">
                <a:latin typeface="Calibri" panose="020F0502020204030204" pitchFamily="34" charset="0"/>
              </a:rPr>
              <a:t>Бюджетный процесс </a:t>
            </a:r>
            <a:endParaRPr lang="ru-RU" sz="24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>
                <a:latin typeface="Calibri" panose="020F0502020204030204" pitchFamily="34" charset="0"/>
              </a:rPr>
              <a:t>стадии ежегодного формирования и исполнения бюджета </a:t>
            </a:r>
            <a:endParaRPr lang="ru-RU" sz="20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911926" y="1569938"/>
            <a:ext cx="3158837" cy="157702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311" y="1947553"/>
            <a:ext cx="264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3. Утверждение проекта бюджета на очередной год и плановый период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1223158" y="3370237"/>
            <a:ext cx="3420093" cy="13585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81891" y="4952050"/>
            <a:ext cx="3396343" cy="15793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6483927" y="1569938"/>
            <a:ext cx="3313216" cy="120401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994565" y="3146961"/>
            <a:ext cx="3930734" cy="14369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8277100" y="5094514"/>
            <a:ext cx="3325091" cy="128966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16926" y="3491346"/>
            <a:ext cx="2315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2. Рассмотрение проекта бюджета на очередной год и плановый период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2530" y="5438899"/>
            <a:ext cx="247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1. Составление проекта бюджета на очередной год и плановый период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0810" y="1857299"/>
            <a:ext cx="267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4. Исполнение бюджета в текущем 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7710" y="3370237"/>
            <a:ext cx="301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5. Формирование отчета об исполнении бюджета предыдущего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5242" y="5296395"/>
            <a:ext cx="22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6. Утверждение отчета об исполнении бюджета предыдущего года</a:t>
            </a:r>
          </a:p>
        </p:txBody>
      </p:sp>
      <p:pic>
        <p:nvPicPr>
          <p:cNvPr id="2050" name="Picture 2" descr="https://static5.depositphotos.com/1020482/535/i/950/depositphotos_5354376-stock-photo-3d-character-reading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8" y="3640061"/>
            <a:ext cx="1995051" cy="32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5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6" y="213756"/>
            <a:ext cx="8395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Основные характеристики бюджета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0639" y="736976"/>
            <a:ext cx="2315688" cy="12818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772" y="890649"/>
            <a:ext cx="18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ДОХОДЫ БЮДЖЕТА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882341" y="949385"/>
            <a:ext cx="1023073" cy="237126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945081" y="1598535"/>
            <a:ext cx="978408" cy="277766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56364" y="736976"/>
            <a:ext cx="776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собственные - НАЛОГОВЫЕ и НЕНАЛОГОВЫЕ доходы;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42243" y="1357117"/>
            <a:ext cx="7880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безвозмездные поступления 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от других бюджетов бюджетной системы РФ </a:t>
            </a:r>
            <a:r>
              <a:rPr lang="ru-RU" b="1" i="0" u="none" strike="noStrike" baseline="0" dirty="0">
                <a:latin typeface="Calibri" panose="020F0502020204030204" pitchFamily="34" charset="0"/>
              </a:rPr>
              <a:t>- ДОТАЦИИ, СУБСИДИИ, СУБВЕНЦИИ, ИНЫЕ МЕЖБЮДЖЕТНЫЕ ТРАНСФЕРТЫ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8758" y="2429317"/>
            <a:ext cx="1161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РАСХОДЫ бюджета 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–совокупность средств, направляемых на оказание государственных (муниципальных) услуг, социальное обеспечение населения, бюджетные инвестиции, предоставление межбюджетных трансфертов, обслуживание государственного (муниципального) долга </a:t>
            </a:r>
          </a:p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Сбалансированность бюджета </a:t>
            </a:r>
            <a:r>
              <a:rPr lang="ru-RU" sz="2000" b="0" i="0" u="none" strike="noStrike" baseline="0" dirty="0">
                <a:latin typeface="Calibri" panose="020F0502020204030204" pitchFamily="34" charset="0"/>
              </a:rPr>
              <a:t>по доходам и расходам – основополагающее требование, предъявляемое к органам, составляющим и утверждающим бюджет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8" y="4183643"/>
            <a:ext cx="2160000" cy="2537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8758" y="3973217"/>
            <a:ext cx="3111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ПРОФИЦИТ</a:t>
            </a:r>
            <a:r>
              <a:rPr lang="ru-RU" b="1" dirty="0"/>
              <a:t>–превышение доходов над расходами образует положительный остаток бюджета </a:t>
            </a:r>
            <a:endParaRPr lang="ru-RU" dirty="0"/>
          </a:p>
          <a:p>
            <a:r>
              <a:rPr lang="ru-RU" b="1" dirty="0"/>
              <a:t>(принимается решение, как их использовать: накапливать резервы, погашать долги и т.д.)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27" y="4183644"/>
            <a:ext cx="2442468" cy="2537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24602" y="4183644"/>
            <a:ext cx="3598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ДЕФИЦИТ</a:t>
            </a:r>
            <a:r>
              <a:rPr lang="ru-RU" b="1" i="0" u="none" strike="noStrike" baseline="0" dirty="0">
                <a:latin typeface="Calibri" panose="020F0502020204030204" pitchFamily="34" charset="0"/>
              </a:rPr>
              <a:t>–превышение расходов над доходами </a:t>
            </a:r>
            <a:endParaRPr lang="ru-RU" b="0" i="0" u="none" strike="noStrike" baseline="0" dirty="0"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(принимается решение об использовании источников финансирования дефицита: использовать имеющиеся накопления, остатки, взять в долг)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2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30" y="213756"/>
            <a:ext cx="1178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Основные характеристики бюджета Великосельского сельского поселения на 2020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01990"/>
              </p:ext>
            </p:extLst>
          </p:nvPr>
        </p:nvGraphicFramePr>
        <p:xfrm>
          <a:off x="332508" y="1088131"/>
          <a:ext cx="6738852" cy="436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5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 год (план)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 всего, в том числе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21410,7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5299,0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16111,7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21875,2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Дефицит/</a:t>
                      </a:r>
                    </a:p>
                    <a:p>
                      <a:pPr algn="ctr"/>
                      <a:r>
                        <a:rPr lang="ru-RU" dirty="0"/>
                        <a:t>профицит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464,5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388" y="5498275"/>
            <a:ext cx="7944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Бюджет на 2020 год и плановый период 2021 и 2022 годов сбалансирован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в соответствии с основополагающим требованием, предъявляемым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к органам, составляющим и утверждающим бюджет. </a:t>
            </a:r>
            <a:endParaRPr lang="ru-RU" dirty="0"/>
          </a:p>
        </p:txBody>
      </p:sp>
      <p:pic>
        <p:nvPicPr>
          <p:cNvPr id="3076" name="Picture 4" descr="https://f.usemind.org/img/5/NeedFull.NET_kartinki-izobrazheniya-chelovechkov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26" y="1116282"/>
            <a:ext cx="4487704" cy="43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81" y="0"/>
            <a:ext cx="1159031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>
                <a:latin typeface="Calibri" panose="020F0502020204030204" pitchFamily="34" charset="0"/>
              </a:rPr>
              <a:t>Доходы бюджета Великосельского сельского поселения на 2020 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512281787"/>
              </p:ext>
            </p:extLst>
          </p:nvPr>
        </p:nvGraphicFramePr>
        <p:xfrm>
          <a:off x="724395" y="653143"/>
          <a:ext cx="10723418" cy="548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50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58" y="308758"/>
            <a:ext cx="1154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 РАСХОДЫ ВЕЛИКОСЕЛЬСКОГО СЕЛЬСКОГО ПОСЕЛЕНИЯ НА 2020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41454"/>
              </p:ext>
            </p:extLst>
          </p:nvPr>
        </p:nvGraphicFramePr>
        <p:xfrm>
          <a:off x="308756" y="719666"/>
          <a:ext cx="7807633" cy="502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8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 год </a:t>
                      </a:r>
                    </a:p>
                    <a:p>
                      <a:pPr algn="ctr"/>
                      <a:r>
                        <a:rPr lang="ru-RU" dirty="0"/>
                        <a:t>(тыс.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6726,6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безопасность </a:t>
                      </a:r>
                      <a:r>
                        <a:rPr lang="ru-RU" baseline="0" dirty="0"/>
                        <a:t>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1913,6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62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2672,3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8058,0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20234,2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140" y="5902036"/>
            <a:ext cx="10462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>
                <a:latin typeface="Calibri" panose="020F0502020204030204" pitchFamily="34" charset="0"/>
              </a:rPr>
              <a:t>Расходы бюджета – </a:t>
            </a:r>
            <a:r>
              <a:rPr lang="ru-RU" b="0" i="0" u="none" strike="noStrike" baseline="0">
                <a:latin typeface="Calibri" panose="020F0502020204030204" pitchFamily="34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/>
          </a:p>
        </p:txBody>
      </p:sp>
      <p:pic>
        <p:nvPicPr>
          <p:cNvPr id="4098" name="Picture 2" descr="https://t4.ftcdn.net/jpg/00/50/95/59/500_F_50955989_9eyjInQ8kqUPnSXl8SLVurvntia5SQ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24" y="807522"/>
            <a:ext cx="3830576" cy="49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774" y="427512"/>
            <a:ext cx="1061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Структура расходов Великосельского сельского поселения на 2020 год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89809275"/>
              </p:ext>
            </p:extLst>
          </p:nvPr>
        </p:nvGraphicFramePr>
        <p:xfrm>
          <a:off x="403761" y="926274"/>
          <a:ext cx="11091553" cy="55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05334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443</TotalTime>
  <Words>1216</Words>
  <Application>Microsoft Office PowerPoint</Application>
  <PresentationFormat>Широкоэкранный</PresentationFormat>
  <Paragraphs>158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166</cp:revision>
  <cp:lastPrinted>2018-04-16T07:16:43Z</cp:lastPrinted>
  <dcterms:created xsi:type="dcterms:W3CDTF">2018-04-16T04:55:10Z</dcterms:created>
  <dcterms:modified xsi:type="dcterms:W3CDTF">2021-03-23T13:09:56Z</dcterms:modified>
</cp:coreProperties>
</file>