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НДФЛ</c:v>
                </c:pt>
                <c:pt idx="1">
                  <c:v>Единый сельх. Налог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Госпошлина</c:v>
                </c:pt>
                <c:pt idx="5">
                  <c:v>Акцизы</c:v>
                </c:pt>
                <c:pt idx="6">
                  <c:v>Доходы от продажи земли</c:v>
                </c:pt>
                <c:pt idx="7">
                  <c:v>Дотации</c:v>
                </c:pt>
                <c:pt idx="8">
                  <c:v>Субвенции</c:v>
                </c:pt>
                <c:pt idx="9">
                  <c:v>Субсидии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150</c:v>
                </c:pt>
                <c:pt idx="1">
                  <c:v>11</c:v>
                </c:pt>
                <c:pt idx="2">
                  <c:v>234</c:v>
                </c:pt>
                <c:pt idx="3">
                  <c:v>3700</c:v>
                </c:pt>
                <c:pt idx="4">
                  <c:v>18</c:v>
                </c:pt>
                <c:pt idx="5">
                  <c:v>1333.7</c:v>
                </c:pt>
                <c:pt idx="6" formatCode="0.0">
                  <c:v>100</c:v>
                </c:pt>
                <c:pt idx="7">
                  <c:v>13200.6</c:v>
                </c:pt>
                <c:pt idx="8" formatCode="0.0">
                  <c:v>297.5</c:v>
                </c:pt>
                <c:pt idx="9" formatCode="0.0">
                  <c:v>2947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5393.8</c:v>
                </c:pt>
                <c:pt idx="1">
                  <c:v>198.8</c:v>
                </c:pt>
                <c:pt idx="2">
                  <c:v>55.9</c:v>
                </c:pt>
                <c:pt idx="3">
                  <c:v>4386.2</c:v>
                </c:pt>
                <c:pt idx="4" formatCode="0.0">
                  <c:v>1847.4</c:v>
                </c:pt>
                <c:pt idx="5">
                  <c:v>4.5</c:v>
                </c:pt>
                <c:pt idx="6">
                  <c:v>6381.7</c:v>
                </c:pt>
                <c:pt idx="7">
                  <c:v>470</c:v>
                </c:pt>
                <c:pt idx="8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B277A-2FAB-48F1-ACB0-6C0F5588CF91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167E6-1838-49FF-B8A2-A59305E02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76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167E6-1838-49FF-B8A2-A59305E027A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08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13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43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084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7836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64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55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742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210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19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27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1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91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46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81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0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7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61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6D09E03-D75E-45BA-86E0-D32FF295E777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54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velikoe.selo@yandex.ru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v-selo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я\Desktop\ОТЧЁТ 2016г\Фото\Фото0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29392" y="498764"/>
            <a:ext cx="11139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Бюджет для граждан Великосельского сельского поселения за 2019 год и плановый период 2020-2021 годы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392" y="5474525"/>
            <a:ext cx="11139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На основании решения Совета депутатов Великосельского сельского поселения от  28.12.2018 г. № 170 «О бюджете Великосельского сельского поселения на 2019 год и плановый период 2020 и 2021 годов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08547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387" y="344384"/>
            <a:ext cx="11412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МУНИЦИПАЛЬНЫЕ ПРОГРАММЫ БЮДЖЕТА ВЕЛИКОСЕЛЬСКОГО СЕЛЬСКОГО ПОСЕЛЕНИЯ </a:t>
            </a:r>
            <a:endParaRPr lang="ru-RU"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547616"/>
              </p:ext>
            </p:extLst>
          </p:nvPr>
        </p:nvGraphicFramePr>
        <p:xfrm>
          <a:off x="332508" y="719666"/>
          <a:ext cx="11519066" cy="596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7726"/>
                <a:gridCol w="1128156"/>
                <a:gridCol w="1104405"/>
                <a:gridCol w="106877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Бюджет Великосельского сельского поселения является программным. На 2019  год и на плановый период 2020-2021 годы разработаны и утверждены 10 муниципальных программ.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 (тыс. 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2020год (тыс. руб.)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2021 год (тыс. руб.)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«Повышение эффективности бюджетных расходов Великосельского сельского поселения на 2014-2023 годы»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26,9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«Обеспечение первичных мер пожарной безопасности на территории Великосельского сельского поселения на 2014-2023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55,9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«Совершенствование и содержание автомобильных дорог общего пользования местного значения на территории Великосельского сельского поселения на 2014-2023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3980,7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3631,3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4531,1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«Развитие малого и среднего предпринимательства в Великосельском сельском поселении на 2014-2023 годы»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5,5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«Энергосбережение и повышение энергетической эффективности на территории Великосельского сельского поселения на 2014-2023 годы»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«Организация благоустройства территории и содержание объектов внешнего благоустройства на территории Великосельского сельского поселения на 2014-2023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1807,4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1706,1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1690,4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«Устойчивое развитие  территории Великосельского сельского поселения на 2015-2023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«Развитие культуры на территории Великосельского сельского поселения на 2014-2023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6381,7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4881,7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4718,7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«Развитие системы муниципальной службы и деятельности Администрации Великосельского сельского поселения на 2015-2023 годы»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«Управление муниципальным имуществом и  земельными ресурсами Великосельского сельского поселения на 2014-2023 годы»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129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akazvdom.ru/wp-content/uploads/2016/03/%D0%9D%D0%90%D0%A8%D0%98-%D0%9A%D0%9E%D0%9D%D0%A2%D0%90%D0%9A%D0%A2%D0%A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863" y="1"/>
            <a:ext cx="9525000" cy="172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5013" y="1508166"/>
            <a:ext cx="114359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Муниципальное учреждение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Администрация Великосельского сельского поселения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175231, Новгородская область, Старорусский район,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д. Сусолово, д. 5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Тел./факс 8(81652)72184, 8(81652)72119, 8(81652)72020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Адрес электронной почты: </a:t>
            </a:r>
            <a:r>
              <a:rPr lang="en-US" sz="3200" b="1" dirty="0" smtClean="0">
                <a:solidFill>
                  <a:srgbClr val="FF0000"/>
                </a:solidFill>
                <a:hlinkClick r:id="rId3"/>
              </a:rPr>
              <a:t>velikoe.selo@yandex.ru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Адрес официального сайта в сети Интернет: </a:t>
            </a:r>
            <a:r>
              <a:rPr lang="en-US" sz="3200" b="1" dirty="0" smtClean="0">
                <a:solidFill>
                  <a:srgbClr val="FF0000"/>
                </a:solidFill>
                <a:hlinkClick r:id="rId4"/>
              </a:rPr>
              <a:t>http</a:t>
            </a:r>
            <a:r>
              <a:rPr lang="en-US" sz="3200" b="1" dirty="0">
                <a:solidFill>
                  <a:srgbClr val="FF0000"/>
                </a:solidFill>
                <a:hlinkClick r:id="rId4"/>
              </a:rPr>
              <a:t>://</a:t>
            </a:r>
            <a:r>
              <a:rPr lang="en-US" sz="3200" b="1" dirty="0" smtClean="0">
                <a:solidFill>
                  <a:srgbClr val="FF0000"/>
                </a:solidFill>
                <a:hlinkClick r:id="rId4"/>
              </a:rPr>
              <a:t>v-selo.ru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Глава администрации поселения</a:t>
            </a:r>
            <a:r>
              <a:rPr lang="ru-RU" sz="3200" b="1" smtClean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ru-RU" sz="3200" b="1" smtClean="0">
                <a:solidFill>
                  <a:srgbClr val="FF0000"/>
                </a:solidFill>
              </a:rPr>
              <a:t>Харитонов Николай Владимирович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1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dmrussa.ru/sites/default/files/harito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377" y="136565"/>
            <a:ext cx="2695698" cy="292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260" y="427512"/>
            <a:ext cx="837210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b="1" i="0" u="none" strike="noStrike" baseline="0" dirty="0" smtClean="0">
                <a:latin typeface="Calibri" panose="020F0502020204030204" pitchFamily="34" charset="0"/>
              </a:rPr>
              <a:t>Представляем Вашему вниманию информационный материал - «Бюджет для граждан», который в доступной форме познакомит Вас с положениями основного финансового документа Великосельского сельского поселения - бюджетом Великосельского сельского поселения Старорусского муниципального района на 2019 год и плановый период 2020– 2021 годы 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6260" y="3538847"/>
            <a:ext cx="1154281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b="1" i="0" u="none" strike="noStrike" baseline="0" dirty="0" smtClean="0">
                <a:latin typeface="Calibri" panose="020F0502020204030204" pitchFamily="34" charset="0"/>
              </a:rPr>
              <a:t>Каждый житель нашего поселения сможет самостоятельно ознакомиться с тем, каким образом расходуются бюджетные средства, какие задачи решаются при помощи бюджетных средств и какие программы являются для нас приоритетными; сможет разобраться в том, как бюджетная политика влияет на развитие нашего поселения, на улучшение качества жизни населения и каких результатов мы хотим добиться. </a:t>
            </a:r>
          </a:p>
          <a:p>
            <a:r>
              <a:rPr lang="ru-RU" sz="2000" b="1" i="0" u="none" strike="noStrike" baseline="0" dirty="0" smtClean="0">
                <a:latin typeface="Calibri" panose="020F0502020204030204" pitchFamily="34" charset="0"/>
              </a:rPr>
              <a:t>Представленная информация обеспечивает реализацию принципов прозрачности и открытости бюджетного процесса в Великосельском сельском поселении. </a:t>
            </a:r>
          </a:p>
          <a:p>
            <a:r>
              <a:rPr lang="ru-RU" sz="2000" b="1" i="0" u="none" strike="noStrike" baseline="0" dirty="0" smtClean="0">
                <a:latin typeface="Calibri" panose="020F0502020204030204" pitchFamily="34" charset="0"/>
              </a:rPr>
              <a:t>Глава Великосельского сельского поселения:</a:t>
            </a:r>
            <a:r>
              <a:rPr lang="ru-RU" sz="2000" b="1" i="0" u="none" strike="noStrike" dirty="0" smtClean="0">
                <a:latin typeface="Calibri" panose="020F0502020204030204" pitchFamily="34" charset="0"/>
              </a:rPr>
              <a:t>                                     Николай Владимирович Харитонов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0958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530" y="556161"/>
            <a:ext cx="11768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2930" y="740827"/>
            <a:ext cx="115230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800" b="1" i="0" u="none" strike="noStrike" baseline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Что такое «Бюджет для граждан?» </a:t>
            </a:r>
            <a:endParaRPr lang="ru-RU" sz="2800" b="0" i="0" u="none" strike="noStrike" baseline="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2000" b="1" i="0" u="none" strike="noStrike" baseline="0" dirty="0" smtClean="0">
                <a:latin typeface="Calibri" panose="020F0502020204030204" pitchFamily="34" charset="0"/>
              </a:rPr>
              <a:t>«</a:t>
            </a:r>
            <a:r>
              <a:rPr lang="ru-RU" sz="2000" b="1" dirty="0">
                <a:latin typeface="Calibri" panose="020F0502020204030204" pitchFamily="34" charset="0"/>
              </a:rPr>
              <a:t>Бюджет для граждан» </a:t>
            </a:r>
            <a:r>
              <a:rPr lang="ru-RU" sz="2000" dirty="0">
                <a:latin typeface="Calibri" panose="020F0502020204030204" pitchFamily="34" charset="0"/>
              </a:rPr>
              <a:t>познакомит вас с положениями решения Совета </a:t>
            </a:r>
            <a:r>
              <a:rPr lang="ru-RU" sz="2000" dirty="0" smtClean="0">
                <a:latin typeface="Calibri" panose="020F0502020204030204" pitchFamily="34" charset="0"/>
              </a:rPr>
              <a:t>Великосельского </a:t>
            </a:r>
            <a:r>
              <a:rPr lang="ru-RU" sz="2000" dirty="0">
                <a:latin typeface="Calibri" panose="020F0502020204030204" pitchFamily="34" charset="0"/>
              </a:rPr>
              <a:t>сельского поселения о бюджете сельского поселения </a:t>
            </a:r>
            <a:r>
              <a:rPr lang="ru-RU" sz="2000" dirty="0" smtClean="0">
                <a:latin typeface="Calibri" panose="020F0502020204030204" pitchFamily="34" charset="0"/>
              </a:rPr>
              <a:t>за 2019 </a:t>
            </a:r>
            <a:r>
              <a:rPr lang="ru-RU" sz="2000" dirty="0">
                <a:latin typeface="Calibri" panose="020F0502020204030204" pitchFamily="34" charset="0"/>
              </a:rPr>
              <a:t>год и плановый период </a:t>
            </a:r>
            <a:r>
              <a:rPr lang="ru-RU" sz="2000" dirty="0" smtClean="0">
                <a:latin typeface="Calibri" panose="020F0502020204030204" pitchFamily="34" charset="0"/>
              </a:rPr>
              <a:t>2020 </a:t>
            </a:r>
            <a:r>
              <a:rPr lang="ru-RU" sz="2000" dirty="0">
                <a:latin typeface="Calibri" panose="020F0502020204030204" pitchFamily="34" charset="0"/>
              </a:rPr>
              <a:t>и </a:t>
            </a:r>
            <a:r>
              <a:rPr lang="ru-RU" sz="2000" dirty="0" smtClean="0">
                <a:latin typeface="Calibri" panose="020F0502020204030204" pitchFamily="34" charset="0"/>
              </a:rPr>
              <a:t>2021 </a:t>
            </a:r>
            <a:r>
              <a:rPr lang="ru-RU" sz="2000" dirty="0">
                <a:latin typeface="Calibri" panose="020F0502020204030204" pitchFamily="34" charset="0"/>
              </a:rPr>
              <a:t>годов. </a:t>
            </a:r>
          </a:p>
          <a:p>
            <a:r>
              <a:rPr lang="ru-RU" sz="2000" i="1" dirty="0">
                <a:latin typeface="Calibri" panose="020F0502020204030204" pitchFamily="34" charset="0"/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поселения затрагивает интересы каждого жителя </a:t>
            </a:r>
            <a:r>
              <a:rPr lang="ru-RU" sz="2000" i="1" dirty="0" smtClean="0">
                <a:latin typeface="Calibri" panose="020F0502020204030204" pitchFamily="34" charset="0"/>
              </a:rPr>
              <a:t>Великосельского сельского </a:t>
            </a:r>
            <a:r>
              <a:rPr lang="ru-RU" sz="2000" i="1" dirty="0">
                <a:latin typeface="Calibri" panose="020F0502020204030204" pitchFamily="34" charset="0"/>
              </a:rPr>
              <a:t>поселения. </a:t>
            </a:r>
            <a:endParaRPr lang="ru-RU" sz="2000" dirty="0">
              <a:latin typeface="Calibri" panose="020F0502020204030204" pitchFamily="34" charset="0"/>
            </a:endParaRPr>
          </a:p>
          <a:p>
            <a:r>
              <a:rPr lang="ru-RU" sz="2000" i="1" dirty="0">
                <a:latin typeface="Calibri" panose="020F0502020204030204" pitchFamily="34" charset="0"/>
              </a:rPr>
              <a:t>Мы постарались в доступной и понятной форме для граждан, показать основные показатели бюджета нашего поселения.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1" y="4095592"/>
            <a:ext cx="4120738" cy="26020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948" y="4095592"/>
            <a:ext cx="3705101" cy="26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66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158" y="415636"/>
            <a:ext cx="9915897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b="1" i="0" u="none" strike="noStrike" baseline="0" dirty="0" smtClean="0">
                <a:latin typeface="Calibri" panose="020F0502020204030204" pitchFamily="34" charset="0"/>
              </a:rPr>
              <a:t>Бюджетный процесс </a:t>
            </a:r>
            <a:endParaRPr lang="ru-RU" sz="2400" b="0" i="0" u="none" strike="noStrike" baseline="0" dirty="0" smtClean="0">
              <a:latin typeface="Calibri" panose="020F0502020204030204" pitchFamily="34" charset="0"/>
            </a:endParaRPr>
          </a:p>
          <a:p>
            <a:pPr algn="ctr"/>
            <a:r>
              <a:rPr lang="ru-RU" sz="2000" b="1" i="0" u="none" strike="noStrike" baseline="0" dirty="0" smtClean="0">
                <a:latin typeface="Calibri" panose="020F0502020204030204" pitchFamily="34" charset="0"/>
              </a:rPr>
              <a:t>стадии ежегодного формирования и исполнения бюджета </a:t>
            </a:r>
            <a:endParaRPr lang="ru-RU" sz="2000" dirty="0"/>
          </a:p>
        </p:txBody>
      </p:sp>
      <p:sp>
        <p:nvSpPr>
          <p:cNvPr id="3" name="Овальная выноска 2"/>
          <p:cNvSpPr/>
          <p:nvPr/>
        </p:nvSpPr>
        <p:spPr>
          <a:xfrm>
            <a:off x="1911926" y="1569938"/>
            <a:ext cx="3158837" cy="157702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6311" y="1947553"/>
            <a:ext cx="2648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3. Утверждение проекта бюджета на очередной год и плановый период</a:t>
            </a:r>
            <a:endParaRPr lang="ru-RU" sz="1600" b="1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1223158" y="3370237"/>
            <a:ext cx="3420093" cy="1358536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>
            <a:off x="581891" y="4952050"/>
            <a:ext cx="3396343" cy="157938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ьная выноска 6"/>
          <p:cNvSpPr/>
          <p:nvPr/>
        </p:nvSpPr>
        <p:spPr>
          <a:xfrm>
            <a:off x="6483927" y="1569938"/>
            <a:ext cx="3313216" cy="1204019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6994565" y="3146961"/>
            <a:ext cx="3930734" cy="143691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ьная выноска 8"/>
          <p:cNvSpPr/>
          <p:nvPr/>
        </p:nvSpPr>
        <p:spPr>
          <a:xfrm>
            <a:off x="8277100" y="5094514"/>
            <a:ext cx="3325091" cy="1289661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16926" y="3491346"/>
            <a:ext cx="2315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2. Рассмотрение проекта бюджета на очередной год и плановый период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92530" y="5438899"/>
            <a:ext cx="2470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1. Составление проекта бюджета на очередной год и плановый период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80810" y="1857299"/>
            <a:ext cx="2671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4. Исполнение бюджета в текущем году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47710" y="3370237"/>
            <a:ext cx="3016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5. Формирование отчета об исполнении бюджета предыдущего года</a:t>
            </a:r>
            <a:endParaRPr lang="ru-RU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835242" y="5296395"/>
            <a:ext cx="2220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6. Утверждение отчета об исполнении бюджета предыдущего года</a:t>
            </a:r>
            <a:endParaRPr lang="ru-RU" sz="1600" b="1" dirty="0"/>
          </a:p>
        </p:txBody>
      </p:sp>
      <p:pic>
        <p:nvPicPr>
          <p:cNvPr id="2050" name="Picture 2" descr="https://static5.depositphotos.com/1020482/535/i/950/depositphotos_5354376-stock-photo-3d-character-reading-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58" y="3640061"/>
            <a:ext cx="1995051" cy="321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751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4436" y="213756"/>
            <a:ext cx="83958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800" b="1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Основные характеристики бюджета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10639" y="736976"/>
            <a:ext cx="2315688" cy="12818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3772" y="890649"/>
            <a:ext cx="180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ДОХОДЫ БЮДЖЕТА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2882341" y="949385"/>
            <a:ext cx="1023073" cy="237126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2945081" y="1598535"/>
            <a:ext cx="978408" cy="277766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56364" y="736976"/>
            <a:ext cx="7766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 dirty="0" smtClean="0">
                <a:latin typeface="Calibri" panose="020F0502020204030204" pitchFamily="34" charset="0"/>
              </a:rPr>
              <a:t>собственные - НАЛОГОВЫЕ и НЕНАЛОГОВЫЕ доходы;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42243" y="1357117"/>
            <a:ext cx="78805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 dirty="0" smtClean="0">
                <a:latin typeface="Calibri" panose="020F0502020204030204" pitchFamily="34" charset="0"/>
              </a:rPr>
              <a:t>безвозмездные поступления </a:t>
            </a:r>
            <a:r>
              <a:rPr lang="ru-RU" b="0" i="0" u="none" strike="noStrike" baseline="0" dirty="0" smtClean="0">
                <a:latin typeface="Calibri" panose="020F0502020204030204" pitchFamily="34" charset="0"/>
              </a:rPr>
              <a:t>от других бюджетов бюджетной системы РФ </a:t>
            </a:r>
            <a:r>
              <a:rPr lang="ru-RU" b="1" i="0" u="none" strike="noStrike" baseline="0" dirty="0" smtClean="0">
                <a:latin typeface="Calibri" panose="020F0502020204030204" pitchFamily="34" charset="0"/>
              </a:rPr>
              <a:t>- ДОТАЦИИ, СУБСИДИИ, СУБВЕНЦИИ, ИНЫЕ МЕЖБЮДЖЕТНЫЕ ТРАНСФЕРТЫ</a:t>
            </a:r>
            <a:r>
              <a:rPr lang="ru-RU" b="0" i="0" u="none" strike="noStrike" baseline="0" dirty="0" smtClean="0">
                <a:latin typeface="Calibri" panose="020F0502020204030204" pitchFamily="34" charset="0"/>
              </a:rPr>
              <a:t>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8758" y="2429317"/>
            <a:ext cx="11614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РАСХОДЫ бюджета </a:t>
            </a:r>
            <a:r>
              <a:rPr lang="ru-RU" b="0" i="0" u="none" strike="noStrike" baseline="0" dirty="0" smtClean="0">
                <a:latin typeface="Calibri" panose="020F0502020204030204" pitchFamily="34" charset="0"/>
              </a:rPr>
              <a:t>–совокупность средств, направляемых на оказание государственных (муниципальных) услуг, социальное обеспечение населения, бюджетные инвестиции, предоставление межбюджетных трансфертов, обслуживание государственного (муниципального) долга </a:t>
            </a:r>
          </a:p>
          <a:p>
            <a:r>
              <a:rPr lang="ru-RU" sz="2000" b="1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Сбалансированность бюджета </a:t>
            </a:r>
            <a:r>
              <a:rPr lang="ru-RU" sz="2000" b="0" i="0" u="none" strike="noStrike" baseline="0" dirty="0" smtClean="0">
                <a:latin typeface="Calibri" panose="020F0502020204030204" pitchFamily="34" charset="0"/>
              </a:rPr>
              <a:t>по доходам и расходам – основополагающее требование, предъявляемое к органам, составляющим и утверждающим бюджет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58" y="4183643"/>
            <a:ext cx="2160000" cy="25377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68758" y="3973217"/>
            <a:ext cx="31113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ПРОФИЦИТ</a:t>
            </a:r>
            <a:r>
              <a:rPr lang="ru-RU" b="1" dirty="0"/>
              <a:t>–превышение доходов над расходами образует положительный остаток бюджета </a:t>
            </a:r>
            <a:endParaRPr lang="ru-RU" dirty="0"/>
          </a:p>
          <a:p>
            <a:r>
              <a:rPr lang="ru-RU" b="1" dirty="0"/>
              <a:t>(принимается решение, как их использовать: накапливать резервы, погашать долги и т.д.) 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127" y="4183644"/>
            <a:ext cx="2442468" cy="25377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24602" y="4183644"/>
            <a:ext cx="35982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ДЕФИЦИТ</a:t>
            </a:r>
            <a:r>
              <a:rPr lang="ru-RU" b="1" i="0" u="none" strike="noStrike" baseline="0" dirty="0" smtClean="0">
                <a:latin typeface="Calibri" panose="020F0502020204030204" pitchFamily="34" charset="0"/>
              </a:rPr>
              <a:t>–превышение расходов над доходами </a:t>
            </a:r>
            <a:endParaRPr lang="ru-RU" b="0" i="0" u="none" strike="noStrike" baseline="0" dirty="0" smtClean="0">
              <a:latin typeface="Calibri" panose="020F0502020204030204" pitchFamily="34" charset="0"/>
            </a:endParaRPr>
          </a:p>
          <a:p>
            <a:r>
              <a:rPr lang="ru-RU" b="1" i="0" u="none" strike="noStrike" baseline="0" dirty="0" smtClean="0">
                <a:latin typeface="Calibri" panose="020F0502020204030204" pitchFamily="34" charset="0"/>
              </a:rPr>
              <a:t>(принимается решение об использовании источников финансирования дефицита: использовать имеющиеся накопления, остатки, взять в долг)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42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130" y="213756"/>
            <a:ext cx="11780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Основные характеристики бюджета Великосельского сельского поселения на 2019 год и на плановый период 2020-2021 годов</a:t>
            </a:r>
            <a:endParaRPr lang="ru-RU"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826828"/>
              </p:ext>
            </p:extLst>
          </p:nvPr>
        </p:nvGraphicFramePr>
        <p:xfrm>
          <a:off x="332508" y="1088131"/>
          <a:ext cx="6970816" cy="4366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704"/>
                <a:gridCol w="1742704"/>
                <a:gridCol w="1742704"/>
                <a:gridCol w="1742704"/>
              </a:tblGrid>
              <a:tr h="91532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 (план) тыс.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2020 год (план) тыс. руб.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2021 год (план) тыс. руб.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 всего, в том числе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18747,3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16013,4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16756,3</a:t>
                      </a:r>
                      <a:endParaRPr lang="ru-RU" dirty="0"/>
                    </a:p>
                  </a:txBody>
                  <a:tcPr/>
                </a:tc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Налоговые и неналоговые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5546,7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6344,3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7066,1</a:t>
                      </a:r>
                      <a:endParaRPr lang="ru-RU" dirty="0"/>
                    </a:p>
                  </a:txBody>
                  <a:tcPr/>
                </a:tc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13200,6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9669,1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9690,2</a:t>
                      </a:r>
                      <a:endParaRPr lang="ru-RU" dirty="0"/>
                    </a:p>
                  </a:txBody>
                  <a:tcPr/>
                </a:tc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18747,3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16013,4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16756,3</a:t>
                      </a:r>
                      <a:endParaRPr lang="ru-RU" dirty="0"/>
                    </a:p>
                  </a:txBody>
                  <a:tcPr/>
                </a:tc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Дефицит/</a:t>
                      </a:r>
                    </a:p>
                    <a:p>
                      <a:pPr algn="ctr"/>
                      <a:r>
                        <a:rPr lang="ru-RU" dirty="0" smtClean="0"/>
                        <a:t>профицит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9388" y="5498275"/>
            <a:ext cx="7944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Бюджет на </a:t>
            </a:r>
            <a:r>
              <a:rPr lang="ru-RU" b="1" dirty="0" smtClean="0">
                <a:latin typeface="Times New Roman" panose="02020603050405020304" pitchFamily="18" charset="0"/>
              </a:rPr>
              <a:t>2019 </a:t>
            </a:r>
            <a:r>
              <a:rPr lang="ru-RU" b="1" dirty="0">
                <a:latin typeface="Times New Roman" panose="02020603050405020304" pitchFamily="18" charset="0"/>
              </a:rPr>
              <a:t>год и плановый период </a:t>
            </a:r>
            <a:r>
              <a:rPr lang="ru-RU" b="1" dirty="0" smtClean="0">
                <a:latin typeface="Times New Roman" panose="02020603050405020304" pitchFamily="18" charset="0"/>
              </a:rPr>
              <a:t>2020 </a:t>
            </a:r>
            <a:r>
              <a:rPr lang="ru-RU" b="1" dirty="0">
                <a:latin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</a:rPr>
              <a:t>2021 годов </a:t>
            </a:r>
            <a:r>
              <a:rPr lang="ru-RU" b="1" dirty="0">
                <a:latin typeface="Times New Roman" panose="02020603050405020304" pitchFamily="18" charset="0"/>
              </a:rPr>
              <a:t>сбалансирован </a:t>
            </a:r>
            <a:endParaRPr lang="ru-RU" dirty="0">
              <a:latin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в соответствии с основополагающим требованием, предъявляемым </a:t>
            </a:r>
            <a:endParaRPr lang="ru-RU" dirty="0">
              <a:latin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к органам, составляющим и утверждающим бюджет. </a:t>
            </a:r>
            <a:endParaRPr lang="ru-RU" dirty="0"/>
          </a:p>
        </p:txBody>
      </p:sp>
      <p:pic>
        <p:nvPicPr>
          <p:cNvPr id="3076" name="Picture 4" descr="https://f.usemind.org/img/5/NeedFull.NET_kartinki-izobrazheniya-chelovechkov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626" y="1116282"/>
            <a:ext cx="4487704" cy="438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722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881" y="0"/>
            <a:ext cx="1159031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000" b="1" i="0" u="none" strike="noStrike" baseline="0" dirty="0" smtClean="0">
                <a:latin typeface="Calibri" panose="020F0502020204030204" pitchFamily="34" charset="0"/>
              </a:rPr>
              <a:t>Доходы бюджета Великосельского сельского поселения на 2019 </a:t>
            </a: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2190281537"/>
              </p:ext>
            </p:extLst>
          </p:nvPr>
        </p:nvGraphicFramePr>
        <p:xfrm>
          <a:off x="724395" y="653143"/>
          <a:ext cx="10723418" cy="5485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6505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758" y="308758"/>
            <a:ext cx="11542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РАСХОДЫ ВЕЛИКОСЕЛЬСКОГО СЕЛЬСКОГО ПОСЕЛЕНИЯ НА 2019 год и плановый период 2020-2021 годы  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210294"/>
              </p:ext>
            </p:extLst>
          </p:nvPr>
        </p:nvGraphicFramePr>
        <p:xfrm>
          <a:off x="308756" y="719666"/>
          <a:ext cx="7980220" cy="5085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3234"/>
                <a:gridCol w="1246909"/>
                <a:gridCol w="1341911"/>
                <a:gridCol w="1508166"/>
              </a:tblGrid>
              <a:tr h="85183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 </a:t>
                      </a:r>
                    </a:p>
                    <a:p>
                      <a:pPr algn="ctr"/>
                      <a:r>
                        <a:rPr lang="ru-RU" dirty="0" smtClean="0"/>
                        <a:t>(тыс. 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2020 год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(тыс. руб.)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2021 год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(тыс. руб.)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Общегосударственные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5393,8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4955,5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4970,0</a:t>
                      </a:r>
                      <a:endParaRPr lang="ru-RU" dirty="0"/>
                    </a:p>
                  </a:txBody>
                  <a:tcPr/>
                </a:tc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Национальная оборона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198,8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203,9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211,2</a:t>
                      </a:r>
                      <a:endParaRPr lang="ru-RU" dirty="0"/>
                    </a:p>
                  </a:txBody>
                  <a:tcPr/>
                </a:tc>
              </a:tr>
              <a:tr h="5962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Национальная безопасность </a:t>
                      </a:r>
                      <a:r>
                        <a:rPr lang="ru-RU" baseline="0" dirty="0" smtClean="0"/>
                        <a:t> и правоохранительная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55,9</a:t>
                      </a:r>
                      <a:endParaRPr lang="ru-RU" dirty="0"/>
                    </a:p>
                  </a:txBody>
                  <a:tcPr/>
                </a:tc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Национальная экономика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4386,2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3686,8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4586,6</a:t>
                      </a:r>
                      <a:endParaRPr lang="ru-RU" dirty="0"/>
                    </a:p>
                  </a:txBody>
                  <a:tcPr/>
                </a:tc>
              </a:tr>
              <a:tr h="6046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Жилищно-коммунальное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1847,4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1746,1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1730,4</a:t>
                      </a:r>
                      <a:endParaRPr lang="ru-RU" dirty="0"/>
                    </a:p>
                  </a:txBody>
                  <a:tcPr/>
                </a:tc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4,5</a:t>
                      </a:r>
                      <a:endParaRPr lang="ru-RU" dirty="0"/>
                    </a:p>
                  </a:txBody>
                  <a:tcPr/>
                </a:tc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Культура, кинематография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6381,7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4881,7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4718,7</a:t>
                      </a:r>
                      <a:endParaRPr lang="ru-RU" dirty="0"/>
                    </a:p>
                  </a:txBody>
                  <a:tcPr/>
                </a:tc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Социальная политика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470,0</a:t>
                      </a:r>
                      <a:endParaRPr lang="ru-RU" dirty="0"/>
                    </a:p>
                  </a:txBody>
                  <a:tcPr/>
                </a:tc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Физическая культура и спорт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9,0</a:t>
                      </a:r>
                      <a:endParaRPr lang="ru-RU" dirty="0"/>
                    </a:p>
                  </a:txBody>
                  <a:tcPr/>
                </a:tc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ИТОГО: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18747,3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16013,4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16756,3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8140" y="5902036"/>
            <a:ext cx="104621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0" i="0" u="none" strike="noStrike" baseline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 smtClean="0">
                <a:latin typeface="Calibri" panose="020F0502020204030204" pitchFamily="34" charset="0"/>
              </a:rPr>
              <a:t>Расходы бюджета – </a:t>
            </a:r>
            <a:r>
              <a:rPr lang="ru-RU" b="0" i="0" u="none" strike="noStrike" baseline="0" smtClean="0">
                <a:latin typeface="Calibri" panose="020F0502020204030204" pitchFamily="34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бюджета. </a:t>
            </a:r>
            <a:endParaRPr lang="ru-RU" dirty="0"/>
          </a:p>
        </p:txBody>
      </p:sp>
      <p:pic>
        <p:nvPicPr>
          <p:cNvPr id="4098" name="Picture 2" descr="https://t4.ftcdn.net/jpg/00/50/95/59/500_F_50955989_9eyjInQ8kqUPnSXl8SLVurvntia5SQ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424" y="807522"/>
            <a:ext cx="3830576" cy="499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46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8774" y="427512"/>
            <a:ext cx="10616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Структура расходов Великосельского сельского поселения на 2019 год</a:t>
            </a:r>
            <a:endParaRPr lang="ru-RU" sz="2000" b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87698710"/>
              </p:ext>
            </p:extLst>
          </p:nvPr>
        </p:nvGraphicFramePr>
        <p:xfrm>
          <a:off x="403761" y="926274"/>
          <a:ext cx="11091553" cy="5545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805334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300</TotalTime>
  <Words>962</Words>
  <Application>Microsoft Office PowerPoint</Application>
  <PresentationFormat>Широкоэкранный</PresentationFormat>
  <Paragraphs>177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Санек</cp:lastModifiedBy>
  <cp:revision>123</cp:revision>
  <cp:lastPrinted>2018-04-16T07:16:43Z</cp:lastPrinted>
  <dcterms:created xsi:type="dcterms:W3CDTF">2018-04-16T04:55:10Z</dcterms:created>
  <dcterms:modified xsi:type="dcterms:W3CDTF">2019-04-29T19:09:49Z</dcterms:modified>
</cp:coreProperties>
</file>