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25"/>
  </p:notesMasterIdLst>
  <p:handoutMasterIdLst>
    <p:handoutMasterId r:id="rId26"/>
  </p:handoutMasterIdLst>
  <p:sldIdLst>
    <p:sldId id="259" r:id="rId3"/>
    <p:sldId id="307" r:id="rId4"/>
    <p:sldId id="305" r:id="rId5"/>
    <p:sldId id="310" r:id="rId6"/>
    <p:sldId id="311" r:id="rId7"/>
    <p:sldId id="303" r:id="rId8"/>
    <p:sldId id="306" r:id="rId9"/>
    <p:sldId id="316" r:id="rId10"/>
    <p:sldId id="317" r:id="rId11"/>
    <p:sldId id="309" r:id="rId12"/>
    <p:sldId id="320" r:id="rId13"/>
    <p:sldId id="321" r:id="rId14"/>
    <p:sldId id="322" r:id="rId15"/>
    <p:sldId id="323" r:id="rId16"/>
    <p:sldId id="324" r:id="rId17"/>
    <p:sldId id="329" r:id="rId18"/>
    <p:sldId id="330" r:id="rId19"/>
    <p:sldId id="331" r:id="rId20"/>
    <p:sldId id="332" r:id="rId21"/>
    <p:sldId id="327" r:id="rId22"/>
    <p:sldId id="328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E7628C-F05B-463B-A1FE-5DF926EC93C1}">
          <p14:sldIdLst>
            <p14:sldId id="259"/>
            <p14:sldId id="307"/>
            <p14:sldId id="305"/>
            <p14:sldId id="310"/>
            <p14:sldId id="311"/>
            <p14:sldId id="303"/>
            <p14:sldId id="306"/>
            <p14:sldId id="316"/>
            <p14:sldId id="317"/>
            <p14:sldId id="309"/>
            <p14:sldId id="320"/>
            <p14:sldId id="321"/>
            <p14:sldId id="322"/>
            <p14:sldId id="323"/>
            <p14:sldId id="324"/>
            <p14:sldId id="329"/>
            <p14:sldId id="330"/>
            <p14:sldId id="331"/>
            <p14:sldId id="332"/>
            <p14:sldId id="327"/>
            <p14:sldId id="328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FF0066"/>
    <a:srgbClr val="FF99FF"/>
    <a:srgbClr val="FFCCFF"/>
    <a:srgbClr val="D8180E"/>
    <a:srgbClr val="EE6017"/>
    <a:srgbClr val="F34840"/>
    <a:srgbClr val="F04942"/>
    <a:srgbClr val="F89590"/>
    <a:srgbClr val="FBC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-514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ntd.ru/document/573140264#7D60K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140264#6520I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ocs.cntd.ru/document/603433105#6540IN" TargetMode="External"/><Relationship Id="rId4" Type="http://schemas.openxmlformats.org/officeDocument/2006/relationships/hyperlink" Target="https://docs.cntd.ru/document/603446871#6540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138"/>
            <a:ext cx="9144000" cy="4572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27839" y="1449854"/>
            <a:ext cx="7209661" cy="123914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правила 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болезням животных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F7205F-CE8A-467E-B26E-55CBFB6F1D57}"/>
              </a:ext>
            </a:extLst>
          </p:cNvPr>
          <p:cNvSpPr txBox="1"/>
          <p:nvPr/>
        </p:nvSpPr>
        <p:spPr>
          <a:xfrm>
            <a:off x="3397542" y="5758339"/>
            <a:ext cx="562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Малетина Ольга Евгеньевна – начальник отдела</a:t>
            </a:r>
          </a:p>
          <a:p>
            <a:r>
              <a:rPr lang="ru-RU" dirty="0">
                <a:solidFill>
                  <a:srgbClr val="FF0000"/>
                </a:solidFill>
              </a:rPr>
              <a:t>по организации противоэпизоотических мероприятий и лечебно-диагностической работы</a:t>
            </a:r>
          </a:p>
          <a:p>
            <a:r>
              <a:rPr lang="ru-RU" dirty="0">
                <a:solidFill>
                  <a:srgbClr val="FF0000"/>
                </a:solidFill>
              </a:rPr>
              <a:t>комитета ветеринарии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90664" y="1428455"/>
            <a:ext cx="82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Ветеринарные правила по туберкулезу (с 01.03.2021)</a:t>
            </a:r>
          </a:p>
        </p:txBody>
      </p:sp>
      <p:pic>
        <p:nvPicPr>
          <p:cNvPr id="5" name="Рисунок 4" descr="Изображение выглядит как фотография, другой, сидит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CA05A31-021B-4FD3-AD91-666D3E5BF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58" y="2308393"/>
            <a:ext cx="3073942" cy="3121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7BCECD-5804-4EFB-A30D-B2C23628999B}"/>
              </a:ext>
            </a:extLst>
          </p:cNvPr>
          <p:cNvSpPr txBox="1"/>
          <p:nvPr/>
        </p:nvSpPr>
        <p:spPr>
          <a:xfrm>
            <a:off x="768540" y="2505670"/>
            <a:ext cx="509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Возбудитель:</a:t>
            </a:r>
          </a:p>
          <a:p>
            <a:r>
              <a:rPr lang="en-US" dirty="0"/>
              <a:t>Mycobacterium bovis</a:t>
            </a:r>
            <a:r>
              <a:rPr lang="ru-RU" dirty="0"/>
              <a:t>,</a:t>
            </a:r>
            <a:r>
              <a:rPr lang="en-US" dirty="0"/>
              <a:t> Mycobacterium tuberculosis</a:t>
            </a:r>
            <a:r>
              <a:rPr lang="ru-RU" dirty="0"/>
              <a:t>,</a:t>
            </a:r>
            <a:r>
              <a:rPr lang="en-US" dirty="0"/>
              <a:t> </a:t>
            </a:r>
          </a:p>
          <a:p>
            <a:r>
              <a:rPr lang="en-US" dirty="0"/>
              <a:t> Mycobacterium caprae</a:t>
            </a:r>
            <a:r>
              <a:rPr lang="ru-RU" dirty="0"/>
              <a:t>,</a:t>
            </a:r>
            <a:r>
              <a:rPr lang="en-US" dirty="0"/>
              <a:t> Mycobacterium avium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ED78A0-1A47-4DBC-BAF5-C849E6134E1E}"/>
              </a:ext>
            </a:extLst>
          </p:cNvPr>
          <p:cNvSpPr txBox="1"/>
          <p:nvPr/>
        </p:nvSpPr>
        <p:spPr>
          <a:xfrm>
            <a:off x="768540" y="3756482"/>
            <a:ext cx="5099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Устойчивость: в навозе – до года, </a:t>
            </a:r>
          </a:p>
          <a:p>
            <a:r>
              <a:rPr lang="ru-RU" dirty="0"/>
              <a:t>в почве – до 3-х лет;</a:t>
            </a:r>
          </a:p>
          <a:p>
            <a:r>
              <a:rPr lang="ru-RU" dirty="0"/>
              <a:t>В речной воде – до 60 дней, </a:t>
            </a:r>
          </a:p>
          <a:p>
            <a:r>
              <a:rPr lang="ru-RU" dirty="0"/>
              <a:t>в масле – до 45 дней, в сыре – 100, в молоке – 10.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C43E1D3-08BA-4A8D-9783-8EFEC9B70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3" y="5340553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90664" y="1505678"/>
            <a:ext cx="82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29C5D-F114-49A0-8261-BFBED6CB6A26}"/>
              </a:ext>
            </a:extLst>
          </p:cNvPr>
          <p:cNvSpPr txBox="1"/>
          <p:nvPr/>
        </p:nvSpPr>
        <p:spPr>
          <a:xfrm>
            <a:off x="690664" y="2198451"/>
            <a:ext cx="74246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Плановые диагностические исследования осуществляют специалисты госветслужбы.</a:t>
            </a:r>
          </a:p>
          <a:p>
            <a:pPr marL="285750" indent="-285750" algn="just">
              <a:buFontTx/>
              <a:buChar char="-"/>
            </a:pPr>
            <a:r>
              <a:rPr lang="ru-RU" dirty="0" err="1"/>
              <a:t>коров</a:t>
            </a:r>
            <a:r>
              <a:rPr lang="ru-RU" dirty="0"/>
              <a:t>, лошадей, овец и коз, используемых для получения молока, - два раза в год с интервалом </a:t>
            </a:r>
            <a:r>
              <a:rPr lang="ru-RU" b="1" dirty="0"/>
              <a:t>не менее 180 дней</a:t>
            </a:r>
            <a:r>
              <a:rPr lang="ru-RU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крупный рогатый скот , используемый для получения мяса – один раз в год.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- свиней, начиная с 2-х месячного возраста в хозяйствах, осуществляющих содержание племенных свиней, - один раз в год;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птиц 2 лет и старше в хозяйствах, осуществляющих содержание племенных птиц, - один раз в год.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оленей ( маралов) – 2 раза в год с интервалом не менее 180 дней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остальные животные (за </a:t>
            </a:r>
            <a:r>
              <a:rPr lang="ru-RU" dirty="0" err="1"/>
              <a:t>искл</a:t>
            </a:r>
            <a:r>
              <a:rPr lang="ru-RU" dirty="0"/>
              <a:t>. свиней и птиц) – 1 раз в год.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Теперь исследуем лошадей – глазной пробой!</a:t>
            </a:r>
          </a:p>
        </p:txBody>
      </p:sp>
    </p:spTree>
    <p:extLst>
      <p:ext uri="{BB962C8B-B14F-4D97-AF65-F5344CB8AC3E}">
        <p14:creationId xmlns:p14="http://schemas.microsoft.com/office/powerpoint/2010/main" val="67590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0616685-A3F7-40DD-A168-F636D96244FB}"/>
              </a:ext>
            </a:extLst>
          </p:cNvPr>
          <p:cNvSpPr/>
          <p:nvPr/>
        </p:nvSpPr>
        <p:spPr>
          <a:xfrm>
            <a:off x="4571682" y="4854057"/>
            <a:ext cx="4517470" cy="18600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C91F7FF-54A8-4153-9FF1-1DA3D3205C4A}"/>
              </a:ext>
            </a:extLst>
          </p:cNvPr>
          <p:cNvSpPr/>
          <p:nvPr/>
        </p:nvSpPr>
        <p:spPr>
          <a:xfrm>
            <a:off x="255866" y="1923426"/>
            <a:ext cx="4517470" cy="18600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90664" y="1350938"/>
            <a:ext cx="82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29C5D-F114-49A0-8261-BFBED6CB6A26}"/>
              </a:ext>
            </a:extLst>
          </p:cNvPr>
          <p:cNvSpPr txBox="1"/>
          <p:nvPr/>
        </p:nvSpPr>
        <p:spPr>
          <a:xfrm>
            <a:off x="690664" y="2198451"/>
            <a:ext cx="74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6" name="Рисунок 5" descr="Изображение выглядит как человек, млекопитающее, корова, заб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10548-CF56-42AA-AA56-EECB901BA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02" y="1923426"/>
            <a:ext cx="3981332" cy="2655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9555E8-1AD0-4DB2-A464-378AD578D12C}"/>
              </a:ext>
            </a:extLst>
          </p:cNvPr>
          <p:cNvSpPr txBox="1"/>
          <p:nvPr/>
        </p:nvSpPr>
        <p:spPr>
          <a:xfrm>
            <a:off x="322599" y="1902740"/>
            <a:ext cx="4517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 проведении планового аллергического</a:t>
            </a:r>
          </a:p>
          <a:p>
            <a:pPr algn="just"/>
            <a:r>
              <a:rPr lang="ru-RU" dirty="0"/>
              <a:t> исследования специалистом госветслужбы</a:t>
            </a:r>
          </a:p>
          <a:p>
            <a:pPr algn="just"/>
            <a:r>
              <a:rPr lang="ru-RU" dirty="0"/>
              <a:t> составляется акт с приложением описи, в тот же день и подписывается специалистом госветслужбы и владельцем животных (или уполномоченным лицом).</a:t>
            </a:r>
          </a:p>
          <a:p>
            <a:pPr algn="just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DC03D9-4387-48F8-BD78-48BFA3CC3B06}"/>
              </a:ext>
            </a:extLst>
          </p:cNvPr>
          <p:cNvSpPr txBox="1"/>
          <p:nvPr/>
        </p:nvSpPr>
        <p:spPr>
          <a:xfrm>
            <a:off x="4727643" y="5045398"/>
            <a:ext cx="4339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Учет и оценка реакций проводятся</a:t>
            </a:r>
          </a:p>
          <a:p>
            <a:r>
              <a:rPr lang="ru-RU" dirty="0"/>
              <a:t> согласно инструкциям по туберкулину.</a:t>
            </a:r>
          </a:p>
          <a:p>
            <a:r>
              <a:rPr lang="ru-RU" dirty="0"/>
              <a:t>О результатах проведения учета и оценки</a:t>
            </a:r>
          </a:p>
          <a:p>
            <a:r>
              <a:rPr lang="ru-RU" dirty="0"/>
              <a:t> реакции составляется акт с приложением</a:t>
            </a:r>
          </a:p>
          <a:p>
            <a:r>
              <a:rPr lang="ru-RU" dirty="0"/>
              <a:t> описи</a:t>
            </a:r>
          </a:p>
        </p:txBody>
      </p:sp>
      <p:pic>
        <p:nvPicPr>
          <p:cNvPr id="10" name="Рисунок 9" descr="Изображение выглядит как корова, внешний, млекопитающее, трав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2E0AAFC-79A6-4424-B1A3-74E431242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" y="4298361"/>
            <a:ext cx="3374789" cy="2310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38117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7723957-EFE2-4329-A839-D16D59737EE6}"/>
              </a:ext>
            </a:extLst>
          </p:cNvPr>
          <p:cNvSpPr/>
          <p:nvPr/>
        </p:nvSpPr>
        <p:spPr>
          <a:xfrm>
            <a:off x="402672" y="3177956"/>
            <a:ext cx="8166739" cy="341632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749705" y="1342387"/>
            <a:ext cx="82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при подозрении на туберкулез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29C5D-F114-49A0-8261-BFBED6CB6A26}"/>
              </a:ext>
            </a:extLst>
          </p:cNvPr>
          <p:cNvSpPr txBox="1"/>
          <p:nvPr/>
        </p:nvSpPr>
        <p:spPr>
          <a:xfrm>
            <a:off x="1634247" y="1968434"/>
            <a:ext cx="6481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Основанием для подозрения на туберкулез является в том числе выявление животных, реагирующих на препарат для диагностики туберкулеза при проведении плановых аллергических исследований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64FDC4-9C4C-49B2-ACA0-212920548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7" t="15732" r="37214" b="20732"/>
          <a:stretch/>
        </p:blipFill>
        <p:spPr>
          <a:xfrm>
            <a:off x="1089986" y="1899120"/>
            <a:ext cx="321928" cy="1117209"/>
          </a:xfrm>
          <a:prstGeom prst="rect">
            <a:avLst/>
          </a:prstGeom>
          <a:solidFill>
            <a:srgbClr val="F34840"/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172B25-6B0C-406A-BD20-9E27F5B5436F}"/>
              </a:ext>
            </a:extLst>
          </p:cNvPr>
          <p:cNvSpPr txBox="1"/>
          <p:nvPr/>
        </p:nvSpPr>
        <p:spPr>
          <a:xfrm>
            <a:off x="574588" y="3333146"/>
            <a:ext cx="8074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получения результатов диагностических исследований на туберкулез:</a:t>
            </a:r>
          </a:p>
          <a:p>
            <a:pPr marL="342900" indent="-342900">
              <a:buAutoNum type="arabicPeriod"/>
            </a:pPr>
            <a:r>
              <a:rPr lang="ru-RU" dirty="0"/>
              <a:t>Прекратить все перемещения и перегруппировки животных;</a:t>
            </a:r>
          </a:p>
          <a:p>
            <a:pPr marL="342900" indent="-342900">
              <a:buAutoNum type="arabicPeriod"/>
            </a:pPr>
            <a:r>
              <a:rPr lang="ru-RU" dirty="0"/>
              <a:t>Прекратить вывоз и вывоз животных из хозяйства;</a:t>
            </a:r>
          </a:p>
          <a:p>
            <a:pPr marL="342900" indent="-342900">
              <a:buAutoNum type="arabicPeriod"/>
            </a:pPr>
            <a:r>
              <a:rPr lang="ru-RU" dirty="0"/>
              <a:t>Прекратить вывоз кормов, инвентаря и иных материально-технических средств;</a:t>
            </a:r>
          </a:p>
          <a:p>
            <a:pPr marL="342900" indent="-342900">
              <a:buAutoNum type="arabicPeriod"/>
            </a:pPr>
            <a:r>
              <a:rPr lang="ru-RU" dirty="0"/>
              <a:t>Запретить посещение хозяйства посторонними лицами;</a:t>
            </a:r>
          </a:p>
          <a:p>
            <a:pPr marL="342900" indent="-342900">
              <a:buAutoNum type="arabicPeriod"/>
            </a:pPr>
            <a:r>
              <a:rPr lang="ru-RU" dirty="0"/>
              <a:t>Исключить возможность контакта персонала, обслуживающего подозреваемых животных с другими животными;</a:t>
            </a:r>
          </a:p>
          <a:p>
            <a:pPr marL="342900" indent="-342900">
              <a:buAutoNum type="arabicPeriod"/>
            </a:pPr>
            <a:r>
              <a:rPr lang="ru-RU" dirty="0"/>
              <a:t>Оборудовать ограждение территории с единственным входом-выходом (въездом-выездом);</a:t>
            </a:r>
          </a:p>
          <a:p>
            <a:pPr marL="342900" indent="-342900">
              <a:buAutoNum type="arabicPeriod"/>
            </a:pPr>
            <a:r>
              <a:rPr lang="ru-RU" dirty="0"/>
              <a:t>Обеспечить </a:t>
            </a:r>
            <a:r>
              <a:rPr lang="ru-RU" dirty="0" err="1"/>
              <a:t>дезобработку</a:t>
            </a:r>
            <a:r>
              <a:rPr lang="ru-RU" dirty="0"/>
              <a:t> одежды и обуви персонала;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F68259C-EC09-4122-AE17-F1078572304E}"/>
              </a:ext>
            </a:extLst>
          </p:cNvPr>
          <p:cNvSpPr/>
          <p:nvPr/>
        </p:nvSpPr>
        <p:spPr>
          <a:xfrm>
            <a:off x="536894" y="1923426"/>
            <a:ext cx="8403905" cy="411333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90664" y="1342387"/>
            <a:ext cx="82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при подозрении на туберкулез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7E7282-CF88-4EBF-83DD-65674730CB91}"/>
              </a:ext>
            </a:extLst>
          </p:cNvPr>
          <p:cNvSpPr txBox="1"/>
          <p:nvPr/>
        </p:nvSpPr>
        <p:spPr>
          <a:xfrm>
            <a:off x="817123" y="2066442"/>
            <a:ext cx="8123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8. Запретить въезд постороннего транспорта;</a:t>
            </a:r>
          </a:p>
          <a:p>
            <a:r>
              <a:rPr lang="ru-RU" dirty="0"/>
              <a:t>9. Оборудовать площадку для подвоза кормов;</a:t>
            </a:r>
          </a:p>
          <a:p>
            <a:r>
              <a:rPr lang="ru-RU" dirty="0"/>
              <a:t>10. Обеспечить проведение дезинфекции в хозяйстве в помещениях, предназначенных для содержания животных;</a:t>
            </a:r>
          </a:p>
          <a:p>
            <a:r>
              <a:rPr lang="ru-RU" dirty="0"/>
              <a:t>11. Обеспечить дезинфекцию транспорта при выезде с территории хозяйства;</a:t>
            </a:r>
          </a:p>
          <a:p>
            <a:r>
              <a:rPr lang="ru-RU" dirty="0"/>
              <a:t>12. Молоко, полученное от реагирующих животных, должно подвергаться обеззараживанию.</a:t>
            </a:r>
          </a:p>
          <a:p>
            <a:r>
              <a:rPr lang="ru-RU" dirty="0"/>
              <a:t>13. Начальник ОБУ в течение 24 часов информирует комитет ветеринарии о подозрении на туберкулез, Главу муниципального образования и владельцев животных, определяет количество животных на территории муниципального образования, места и порядок уничтожения трупов павших и убитых животных.</a:t>
            </a:r>
          </a:p>
          <a:p>
            <a:r>
              <a:rPr lang="ru-RU" dirty="0"/>
              <a:t>14. Комитет ветеринарии информирует руководителей </a:t>
            </a:r>
            <a:r>
              <a:rPr lang="ru-RU" dirty="0" err="1"/>
              <a:t>госветслужб</a:t>
            </a:r>
            <a:r>
              <a:rPr lang="ru-RU" dirty="0"/>
              <a:t> соседних субъектов РФ, организует комиссию для выезда в хозяйство.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1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738231" y="1255282"/>
            <a:ext cx="820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при подозрении на туберкулез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7E7282-CF88-4EBF-83DD-65674730CB91}"/>
              </a:ext>
            </a:extLst>
          </p:cNvPr>
          <p:cNvSpPr txBox="1"/>
          <p:nvPr/>
        </p:nvSpPr>
        <p:spPr>
          <a:xfrm>
            <a:off x="583930" y="1809345"/>
            <a:ext cx="85600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15. Осуществляется эпизоотологическое обследование хозяйства в ходе которого: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осуществляется клинический осмотр животных;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определяются вероятные источники, факторы и предположительное время заноса возбудителя;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определяются границы предполагаемого эпизоотического очаги возможных путей распространения туберкулеза в т.ч. с реализованными (вывезенными) животными и (или) полученной от них продукции в течение 6 недель до получения информации о подозрении на туберкулез.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16. При аллергических исследованиях на туберкулёз крупного рогатого скота, при выявлении реагирующих, эти животные должны быть исследованы </a:t>
            </a:r>
            <a:r>
              <a:rPr lang="ru-RU" b="1" dirty="0" err="1"/>
              <a:t>пальпебральной</a:t>
            </a:r>
            <a:r>
              <a:rPr lang="ru-RU" b="1" dirty="0"/>
              <a:t> туберкулиновой пробой – в день учета реакции.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17. Животные, реагирующие на внутрикожную и </a:t>
            </a:r>
            <a:r>
              <a:rPr lang="ru-RU" dirty="0" err="1"/>
              <a:t>парпебральную</a:t>
            </a:r>
            <a:r>
              <a:rPr lang="ru-RU" dirty="0"/>
              <a:t> пробу – подвергаются диагностическому убою.</a:t>
            </a:r>
          </a:p>
          <a:p>
            <a:pPr marL="285750" indent="-285750">
              <a:buFontTx/>
              <a:buChar char="-"/>
            </a:pPr>
            <a:r>
              <a:rPr lang="ru-RU" dirty="0"/>
              <a:t>18, Животные, не реагирующие на </a:t>
            </a:r>
            <a:r>
              <a:rPr lang="ru-RU" dirty="0" err="1"/>
              <a:t>парпебральную</a:t>
            </a:r>
            <a:r>
              <a:rPr lang="ru-RU" dirty="0"/>
              <a:t> пробу через 45 дней исследуются с использованием симультанной туберкулиновой пробы.</a:t>
            </a:r>
          </a:p>
          <a:p>
            <a:pPr marL="285750" indent="-285750">
              <a:buFontTx/>
              <a:buChar char="-"/>
            </a:pPr>
            <a:r>
              <a:rPr lang="ru-RU" dirty="0"/>
              <a:t>19. Животные других видов в случае выявления реагирующих на туберкулин подвергаются диагностическому убою.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2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74255" y="1308341"/>
            <a:ext cx="813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правила по бешенству (с 01 марта 2021г.)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9A4019-1325-49FD-B12F-70161C623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77" y="2135818"/>
            <a:ext cx="2974702" cy="2234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7E04E9-2864-4604-9F26-73705EB576C6}"/>
              </a:ext>
            </a:extLst>
          </p:cNvPr>
          <p:cNvSpPr txBox="1"/>
          <p:nvPr/>
        </p:nvSpPr>
        <p:spPr>
          <a:xfrm>
            <a:off x="739132" y="2021757"/>
            <a:ext cx="47844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подозрения на бешенство являются: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у восприимчивых животных клинических признаков, характерных для бешенства;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контакт восприимчивых животных с больными бешенством и подозреваемыми в заболевании бешенством восприимчивыми животными;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обнаружение трупов восприимчивых животных, являющихся резервуаром возбудителя согласно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пункту 5 настоящих Правил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погибших на дорогах, а также со следами укусов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ослюнения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67B968-FC62-4047-A54E-1AA3B0D078DE}"/>
              </a:ext>
            </a:extLst>
          </p:cNvPr>
          <p:cNvSpPr txBox="1"/>
          <p:nvPr/>
        </p:nvSpPr>
        <p:spPr>
          <a:xfrm>
            <a:off x="652224" y="5209281"/>
            <a:ext cx="77493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Восприимчивые животные, за исключением диких восприимчивых животных, покусавшие людей и (или) животных, в течение 12 часов после покусов подлежат доставке их владельцем на ветеринарную станцию, для клинического осмотра специалистом госветслужбы и изолированного содержания под наблюдением специалистов госветслужбы (далее - изолированное содержание)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календарных дней. Если у владельца есть возможность для изолированного содержания – то животное возвращается владельцу</a:t>
            </a:r>
          </a:p>
        </p:txBody>
      </p:sp>
    </p:spTree>
    <p:extLst>
      <p:ext uri="{BB962C8B-B14F-4D97-AF65-F5344CB8AC3E}">
        <p14:creationId xmlns:p14="http://schemas.microsoft.com/office/powerpoint/2010/main" val="207727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46732" y="1345402"/>
            <a:ext cx="813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Ветеринарные правила по бешенству (с 01 марта 2021г.)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0E75D8-DEC4-4388-9134-36F97B7C7B31}"/>
              </a:ext>
            </a:extLst>
          </p:cNvPr>
          <p:cNvSpPr txBox="1"/>
          <p:nvPr/>
        </p:nvSpPr>
        <p:spPr>
          <a:xfrm>
            <a:off x="646732" y="2072471"/>
            <a:ext cx="47936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Результаты наблюдения за изолированными восприимчивыми животными </a:t>
            </a:r>
            <a:r>
              <a:rPr lang="ru-RU" sz="1600" b="1" dirty="0">
                <a:cs typeface="Times New Roman" panose="02020603050405020304" pitchFamily="18" charset="0"/>
              </a:rPr>
              <a:t>в течение 24 часов </a:t>
            </a:r>
            <a:r>
              <a:rPr lang="ru-RU" sz="1600" dirty="0">
                <a:cs typeface="Times New Roman" panose="02020603050405020304" pitchFamily="18" charset="0"/>
              </a:rPr>
              <a:t>по окончании наблюдения должны сообщаться специалистом </a:t>
            </a:r>
            <a:r>
              <a:rPr lang="ru-RU" sz="1600" b="1" dirty="0">
                <a:cs typeface="Times New Roman" panose="02020603050405020304" pitchFamily="18" charset="0"/>
              </a:rPr>
              <a:t>госветслужбы в письменном виде в медицинское учреждение</a:t>
            </a:r>
            <a:r>
              <a:rPr lang="ru-RU" sz="1600" dirty="0">
                <a:cs typeface="Times New Roman" panose="02020603050405020304" pitchFamily="18" charset="0"/>
              </a:rPr>
              <a:t>, оказывающее антирабическую помощь людям, которым нанесены укусы этими животными</a:t>
            </a:r>
          </a:p>
        </p:txBody>
      </p:sp>
      <p:pic>
        <p:nvPicPr>
          <p:cNvPr id="7" name="Рисунок 6" descr="Изображение выглядит как коричневый, собака, млекопитающее, заг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6204B690-B745-4CB1-909B-F762FDABD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47" y="2072471"/>
            <a:ext cx="3135989" cy="1991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5801A2-A026-48AD-9C5F-C8FDFDE2C77B}"/>
              </a:ext>
            </a:extLst>
          </p:cNvPr>
          <p:cNvSpPr txBox="1"/>
          <p:nvPr/>
        </p:nvSpPr>
        <p:spPr>
          <a:xfrm>
            <a:off x="603250" y="4327629"/>
            <a:ext cx="8355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На следующий календарный день с даты окончания изолированного содержания восприимчивые животные без клинических признаков, характерных для бешенства, подлежат вакцинации против бешенства в случае, если они не были вакцинированы против бешенства или если с момента предыдущей вакцинации прошло 180 календарных дней и более.</a:t>
            </a:r>
          </a:p>
          <a:p>
            <a:pPr algn="just"/>
            <a:r>
              <a:rPr lang="ru-RU" sz="1600" dirty="0">
                <a:cs typeface="Times New Roman" panose="02020603050405020304" pitchFamily="18" charset="0"/>
              </a:rPr>
              <a:t>В течение </a:t>
            </a:r>
            <a:r>
              <a:rPr lang="ru-RU" sz="1600" b="1" dirty="0">
                <a:cs typeface="Times New Roman" panose="02020603050405020304" pitchFamily="18" charset="0"/>
              </a:rPr>
              <a:t>30 календарных дней после вакцинации </a:t>
            </a:r>
            <a:r>
              <a:rPr lang="ru-RU" sz="1600" dirty="0">
                <a:cs typeface="Times New Roman" panose="02020603050405020304" pitchFamily="18" charset="0"/>
              </a:rPr>
              <a:t>вакцинированные восприимчивые животные подлежат дальнейшему изолированному содержанию. При соблюдении условий, предусмотренных абзацем вторым настоящего пункта, изолированное содержание может осуществляться владельцами таких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61550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82A8F18-2CA3-4250-9797-0D856BA554F4}"/>
              </a:ext>
            </a:extLst>
          </p:cNvPr>
          <p:cNvSpPr/>
          <p:nvPr/>
        </p:nvSpPr>
        <p:spPr>
          <a:xfrm>
            <a:off x="659614" y="1923426"/>
            <a:ext cx="5464350" cy="18600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659614" y="1330939"/>
            <a:ext cx="813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правила по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Блютангу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 01 марта 2021г.)</a:t>
            </a:r>
          </a:p>
        </p:txBody>
      </p:sp>
      <p:pic>
        <p:nvPicPr>
          <p:cNvPr id="5" name="Рисунок 4" descr="Изображение выглядит как млекопитающее, овца, стоит, се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428C60B-3B3A-4B1B-8311-844D72DC7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043545"/>
            <a:ext cx="2582718" cy="20481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69978D-3C58-4A1C-B0AF-C94886740E4E}"/>
              </a:ext>
            </a:extLst>
          </p:cNvPr>
          <p:cNvSpPr txBox="1"/>
          <p:nvPr/>
        </p:nvSpPr>
        <p:spPr>
          <a:xfrm>
            <a:off x="748270" y="1974344"/>
            <a:ext cx="537569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anose="02020603050405020304" pitchFamily="18" charset="0"/>
              </a:rPr>
              <a:t>Владельцы</a:t>
            </a:r>
            <a:r>
              <a:rPr lang="ru-RU" b="1" dirty="0"/>
              <a:t> обязаны: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- проводить обработку восприимчивых животных на пастбищах и (или) выгуле средствами, обеспечивающими гибель мокрецов рода </a:t>
            </a:r>
            <a:r>
              <a:rPr lang="ru-RU" sz="1400" dirty="0" err="1">
                <a:cs typeface="Times New Roman" panose="02020603050405020304" pitchFamily="18" charset="0"/>
              </a:rPr>
              <a:t>Culicoides</a:t>
            </a:r>
            <a:r>
              <a:rPr lang="ru-RU" sz="1400" dirty="0">
                <a:cs typeface="Times New Roman" panose="02020603050405020304" pitchFamily="18" charset="0"/>
              </a:rPr>
              <a:t> и (или) других кровососущих насекомых, являющихся переносчиками возбудителя;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- обеспечить защиту помещений для содержания восприимчивых животных от проникновения кровососущих насекомых;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1AF10B-B945-4989-9709-2876C38D48CC}"/>
              </a:ext>
            </a:extLst>
          </p:cNvPr>
          <p:cNvSpPr txBox="1"/>
          <p:nvPr/>
        </p:nvSpPr>
        <p:spPr>
          <a:xfrm>
            <a:off x="776160" y="4388288"/>
            <a:ext cx="7900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В целях доказательства отсутствия циркуляции возбудителя на территории соответствующего субъекта Российской Федерации специалистами госветслужбы должен осуществляться отбор проб биологического материала от крупного рогатого скота, овец и коз </a:t>
            </a:r>
            <a:r>
              <a:rPr lang="ru-RU" sz="1600" b="1" dirty="0">
                <a:cs typeface="Times New Roman" panose="02020603050405020304" pitchFamily="18" charset="0"/>
              </a:rPr>
              <a:t>2 раза в год.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E11472-D6A5-420D-8DE6-042839E34E29}"/>
              </a:ext>
            </a:extLst>
          </p:cNvPr>
          <p:cNvSpPr txBox="1"/>
          <p:nvPr/>
        </p:nvSpPr>
        <p:spPr>
          <a:xfrm>
            <a:off x="776160" y="5527061"/>
            <a:ext cx="8232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Отбор проб биологического материала в августе (сентябре) должен осуществляться из тех же хозяйств и от тех же восприимчивых </a:t>
            </a:r>
            <a:r>
              <a:rPr lang="ru-RU" sz="1600" dirty="0">
                <a:cs typeface="Times New Roman" panose="02020603050405020304" pitchFamily="18" charset="0"/>
              </a:rPr>
              <a:t>животных</a:t>
            </a:r>
            <a:r>
              <a:rPr lang="ru-RU" sz="1600" dirty="0"/>
              <a:t> (с полным совпадением кличек и (или) инвентарных номеров восприимчивых животных).</a:t>
            </a:r>
          </a:p>
        </p:txBody>
      </p:sp>
    </p:spTree>
    <p:extLst>
      <p:ext uri="{BB962C8B-B14F-4D97-AF65-F5344CB8AC3E}">
        <p14:creationId xmlns:p14="http://schemas.microsoft.com/office/powerpoint/2010/main" val="31897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8AAA5A-2AB8-42E0-AA5F-8003DDC904AE}"/>
              </a:ext>
            </a:extLst>
          </p:cNvPr>
          <p:cNvSpPr txBox="1"/>
          <p:nvPr/>
        </p:nvSpPr>
        <p:spPr>
          <a:xfrm>
            <a:off x="705796" y="1269590"/>
            <a:ext cx="813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Ветеринарные правила по высокопатогенному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гриппу птиц (с 01 сентября 2021г)</a:t>
            </a:r>
          </a:p>
        </p:txBody>
      </p:sp>
      <p:pic>
        <p:nvPicPr>
          <p:cNvPr id="6" name="Рисунок 5" descr="Изображение выглядит как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B27EDDC-A897-400B-9897-280DC0FB8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93" y="2282533"/>
            <a:ext cx="2466109" cy="19728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0590E8-A8FE-4715-8C8D-9CB9AFC41008}"/>
              </a:ext>
            </a:extLst>
          </p:cNvPr>
          <p:cNvSpPr txBox="1"/>
          <p:nvPr/>
        </p:nvSpPr>
        <p:spPr>
          <a:xfrm>
            <a:off x="603250" y="2143483"/>
            <a:ext cx="5548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обязаны использовать для кормления птиц, используемых для получения продукции птицеводства, корма, прошедшие термическую обработку;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обеспечивать защиту помещений, в которых содержатся птицы (далее - птичник), от проникновения диких, в том числе синантропных птиц, и грызунов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633F8C-2DF7-4D8C-BF81-4AEA2ACF6C92}"/>
              </a:ext>
            </a:extLst>
          </p:cNvPr>
          <p:cNvSpPr txBox="1"/>
          <p:nvPr/>
        </p:nvSpPr>
        <p:spPr>
          <a:xfrm>
            <a:off x="603250" y="3509819"/>
            <a:ext cx="5732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доказательства отсутствия циркуляции возбудителя на территории соответствующего субъекта Российской Федерации специалистами госветслужбы должен осуществляться отбор проб и направление их в лабораторию (испытательный центр)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B87022-314D-4F92-A853-FC842E2A8165}"/>
              </a:ext>
            </a:extLst>
          </p:cNvPr>
          <p:cNvSpPr txBox="1"/>
          <p:nvPr/>
        </p:nvSpPr>
        <p:spPr>
          <a:xfrm>
            <a:off x="646546" y="4508210"/>
            <a:ext cx="8118764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проб в хозяйствах (за исключением птицефабрик), проводится специалистами госветслужбы в соответствии с планом диагностических исследований, ветеринарно-профилактических и противоэпизоотических мероприятий в хозяйствах всех форм собственности на территории субъекта Российской Федерации на текущий календарный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E9B0CF-85E4-4B92-AE97-0434DE55FD7B}"/>
              </a:ext>
            </a:extLst>
          </p:cNvPr>
          <p:cNvSpPr txBox="1"/>
          <p:nvPr/>
        </p:nvSpPr>
        <p:spPr>
          <a:xfrm>
            <a:off x="646546" y="5506602"/>
            <a:ext cx="8192654" cy="76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проб от диких птиц, в том числе синантропных, находящихся на территории со статусом: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"благополучный регион" по ВГП осуществляется 3 раза в год: с марта по май, после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вылупления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птенцов, с августа по ноябрь</a:t>
            </a:r>
          </a:p>
        </p:txBody>
      </p:sp>
    </p:spTree>
    <p:extLst>
      <p:ext uri="{BB962C8B-B14F-4D97-AF65-F5344CB8AC3E}">
        <p14:creationId xmlns:p14="http://schemas.microsoft.com/office/powerpoint/2010/main" val="20487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B886E-FE31-4247-B966-38E66CEE2577}"/>
              </a:ext>
            </a:extLst>
          </p:cNvPr>
          <p:cNvSpPr txBox="1"/>
          <p:nvPr/>
        </p:nvSpPr>
        <p:spPr>
          <a:xfrm>
            <a:off x="3955261" y="1533966"/>
            <a:ext cx="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185" y="1964353"/>
            <a:ext cx="8532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сельского хозяйства РФ от 28 января 2021 г. № 37 «Об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африканской чумы свиней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cs typeface="Times New Roman" panose="02020603050405020304" pitchFamily="18" charset="0"/>
              </a:rPr>
              <a:t>Приказ</a:t>
            </a:r>
            <a:r>
              <a:rPr lang="ru-RU" sz="1200" dirty="0">
                <a:cs typeface="Times New Roman" panose="02020603050405020304" pitchFamily="18" charset="0"/>
              </a:rPr>
              <a:t> Минсельхоза РФ от 08.09.2020 N 533 «Об утверждении ветеринарных правил осуществления п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очагов бруцеллеза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(включая инфекционный эпидидимит баранов</a:t>
            </a:r>
            <a:r>
              <a:rPr lang="ru-RU" sz="1200" dirty="0"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endParaRPr lang="ru-RU" sz="1200" dirty="0"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cs typeface="Times New Roman" panose="02020603050405020304" pitchFamily="18" charset="0"/>
              </a:rPr>
              <a:t>Приказ</a:t>
            </a:r>
            <a:r>
              <a:rPr lang="ru-RU" sz="1200" dirty="0">
                <a:cs typeface="Times New Roman" panose="02020603050405020304" pitchFamily="18" charset="0"/>
              </a:rPr>
              <a:t> Министерства сельского хозяйства Российской Федерации от 08.09.2020 № 534 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200" b="1" dirty="0">
                <a:cs typeface="Times New Roman" panose="02020603050405020304" pitchFamily="18" charset="0"/>
              </a:rPr>
              <a:t>туберкулеза</a:t>
            </a:r>
            <a:r>
              <a:rPr lang="ru-RU" sz="1200" dirty="0"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/>
              <a:t>Приказ</a:t>
            </a:r>
            <a:r>
              <a:rPr lang="ru-RU" sz="1200" dirty="0"/>
              <a:t> Минсельхоза России  </a:t>
            </a:r>
            <a:r>
              <a:rPr lang="ru-RU" sz="1200" b="1" dirty="0"/>
              <a:t>от 25 ноября 2020 года N 706 «</a:t>
            </a:r>
            <a:r>
              <a:rPr lang="ru-RU" sz="1200" dirty="0"/>
              <a:t>Об утверждении ветеринарных правила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200" b="1" dirty="0"/>
              <a:t>блютанга</a:t>
            </a:r>
            <a:r>
              <a:rPr lang="ru-RU" sz="1200" dirty="0"/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/>
              <a:t>Приказ</a:t>
            </a:r>
            <a:r>
              <a:rPr lang="ru-RU" sz="1200" dirty="0"/>
              <a:t> Минсельхоза России от </a:t>
            </a:r>
            <a:r>
              <a:rPr lang="ru-RU" sz="1200" b="1" dirty="0" err="1"/>
              <a:t>от</a:t>
            </a:r>
            <a:r>
              <a:rPr lang="ru-RU" sz="1200" b="1" dirty="0"/>
              <a:t> 25 ноября 2020 года N 705 </a:t>
            </a:r>
            <a:r>
              <a:rPr lang="ru-RU" sz="1200" dirty="0"/>
              <a:t>Об утверждении </a:t>
            </a:r>
            <a:r>
              <a:rPr lang="ru-RU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бешенства</a:t>
            </a:r>
            <a:r>
              <a:rPr lang="ru-RU" sz="1200" b="1" dirty="0"/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/>
              <a:t>Приказ</a:t>
            </a:r>
            <a:r>
              <a:rPr lang="ru-RU" sz="1200" dirty="0"/>
              <a:t> Минсельхоза России от 24 марта 2021 года N 158 «Об утверждении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высокопатогенного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гриппа птиц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Минсельхоза России от 24 марта 2021 года № 156 «</a:t>
            </a:r>
            <a:r>
              <a:rPr lang="ru-RU" sz="1200" dirty="0"/>
              <a:t>Об утверждении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лейкоза крупного рогатого скота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68BDEA-06FB-46F1-8DD7-4994AF077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73" y="1373394"/>
            <a:ext cx="969409" cy="690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11C836-2D4B-475D-B990-A83B6CA8AA6B}"/>
              </a:ext>
            </a:extLst>
          </p:cNvPr>
          <p:cNvSpPr txBox="1"/>
          <p:nvPr/>
        </p:nvSpPr>
        <p:spPr>
          <a:xfrm>
            <a:off x="603249" y="1318717"/>
            <a:ext cx="650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Актуальный Перечень нормативных правовых 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 по болезням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88607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3556052-6FC7-40D6-8E12-0BA148A5EE3E}"/>
              </a:ext>
            </a:extLst>
          </p:cNvPr>
          <p:cNvSpPr/>
          <p:nvPr/>
        </p:nvSpPr>
        <p:spPr>
          <a:xfrm>
            <a:off x="538214" y="2662736"/>
            <a:ext cx="5709387" cy="137438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2BCC22E-016B-410D-B42F-1CAEBE55362D}"/>
              </a:ext>
            </a:extLst>
          </p:cNvPr>
          <p:cNvSpPr/>
          <p:nvPr/>
        </p:nvSpPr>
        <p:spPr>
          <a:xfrm>
            <a:off x="1214587" y="4606237"/>
            <a:ext cx="7502213" cy="18600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0FC3D2-8A31-4E29-AB25-C3D0DCB99290}"/>
              </a:ext>
            </a:extLst>
          </p:cNvPr>
          <p:cNvSpPr txBox="1"/>
          <p:nvPr/>
        </p:nvSpPr>
        <p:spPr>
          <a:xfrm>
            <a:off x="707737" y="1312784"/>
            <a:ext cx="7407563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ветеринарные правила по предупреждению и ликвидации заразных болезней животных начали действовать в 2022 году</a:t>
            </a:r>
            <a:endParaRPr lang="ru-RU" sz="105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68F912-6535-4CA3-A1D7-4B7910042292}"/>
              </a:ext>
            </a:extLst>
          </p:cNvPr>
          <p:cNvSpPr txBox="1"/>
          <p:nvPr/>
        </p:nvSpPr>
        <p:spPr>
          <a:xfrm>
            <a:off x="506401" y="2717607"/>
            <a:ext cx="5741201" cy="1264642"/>
          </a:xfrm>
          <a:prstGeom prst="rect">
            <a:avLst/>
          </a:prstGeom>
          <a:noFill/>
        </p:spPr>
        <p:txBody>
          <a:bodyPr wrap="square" anchor="b" anchorCtr="1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1 марта 2022 года вступил в силу большой блок новых ветеринарных правил, которые касаются предупреждения и ликвидации очагов опасных болезней животных.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9B46361-718C-444D-AC1A-D4C3B9361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51" y="2223726"/>
            <a:ext cx="2658775" cy="181486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D43CB0C-C24A-46FD-ADFD-A191E4B557F2}"/>
              </a:ext>
            </a:extLst>
          </p:cNvPr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222D87F-D887-4C0A-8835-20508ADE8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DB5F1F-2E2C-4882-BE4F-A3A18FFCF09A}"/>
              </a:ext>
            </a:extLst>
          </p:cNvPr>
          <p:cNvSpPr txBox="1"/>
          <p:nvPr/>
        </p:nvSpPr>
        <p:spPr>
          <a:xfrm>
            <a:off x="1250950" y="4608878"/>
            <a:ext cx="7292837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частности, начали действовать новые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ветправила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 борьбе с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листериозом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сибирской язвой, заразным узелковым дерматитом крупного рогатого скота, оспой овец и оспой коз, скрепи овец и коз. Ряд документов касается болезней лошадей: вступили в силу новые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ветправила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 гриппу, вирусному артерииту, африканской чуме,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ринопневмонии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инфекционной анемии этих животных.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CA6A9826-358F-4FE3-B224-14CDB0DB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056A15C-2078-4869-9587-50291C760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" y="4842844"/>
            <a:ext cx="1090799" cy="10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9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C6E716E-5859-4FC9-BA89-8DA00503D887}"/>
              </a:ext>
            </a:extLst>
          </p:cNvPr>
          <p:cNvSpPr/>
          <p:nvPr/>
        </p:nvSpPr>
        <p:spPr>
          <a:xfrm>
            <a:off x="627659" y="3588325"/>
            <a:ext cx="8248486" cy="25310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6FFC224-FE0D-47EB-925D-14DFF5B8206E}"/>
              </a:ext>
            </a:extLst>
          </p:cNvPr>
          <p:cNvSpPr/>
          <p:nvPr/>
        </p:nvSpPr>
        <p:spPr>
          <a:xfrm>
            <a:off x="627659" y="1600437"/>
            <a:ext cx="8248486" cy="18600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639217-2B78-48F2-BF6D-31323A252C6F}"/>
              </a:ext>
            </a:extLst>
          </p:cNvPr>
          <p:cNvSpPr txBox="1"/>
          <p:nvPr/>
        </p:nvSpPr>
        <p:spPr>
          <a:xfrm>
            <a:off x="1597687" y="738663"/>
            <a:ext cx="6133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04BBA8-7398-4FC1-9B89-E8BCC6853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5F385D-A0D6-4783-A832-4251B8AA4E35}"/>
              </a:ext>
            </a:extLst>
          </p:cNvPr>
          <p:cNvSpPr txBox="1"/>
          <p:nvPr/>
        </p:nvSpPr>
        <p:spPr>
          <a:xfrm>
            <a:off x="703384" y="1728316"/>
            <a:ext cx="79453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сельского хозяйства Российской Федерации от 18 ноября 2021г. № 771 «Об утверждении Перечня лекарственных препаратов, предназначенных для лечения инфекционных и паразитарных болезней животных, вызываемых патогенными микроорганизмами, в отношении которых вводится ограничение на применение в лечебных целях, в том числе для лечения сельскохозяйственных животных»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73A4B0-AE51-4762-92F3-427B771F2FFE}"/>
              </a:ext>
            </a:extLst>
          </p:cNvPr>
          <p:cNvSpPr txBox="1"/>
          <p:nvPr/>
        </p:nvSpPr>
        <p:spPr>
          <a:xfrm>
            <a:off x="703384" y="3676073"/>
            <a:ext cx="81727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30.12.2020 N 492-ФЗ "О биологической безопасности в Российской Федерации« устанавливает запрет на применение лекарственных препаратов, предназначенных для лечения инфекционных и паразитарных болезней животных, вызываемых патогенными микроорганизмами и условно-патогенными микроорганизмами, без клинического подтверждения диагноза, а также запрет на продолжение применения таких препаратов при отсутствии эффективности лечения (с 01 января 2022 года) (за исключением патологических родов, хирургического вмешательства и при контактах с больными животными)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9868304E-E8D7-48EA-A2B1-74CE0EFD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638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>
          <a:xfrm>
            <a:off x="0" y="1638300"/>
            <a:ext cx="9144000" cy="53543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55272" y="1925132"/>
            <a:ext cx="2619828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</a:p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68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7" name="AutoShape 6" descr="C:\Users\User\Desktop\%D0%BA%D0%B0%D1%80%D1%82%D0%B8%D0%BD%D0%BA%D0%B8\s1200.webp"/>
          <p:cNvSpPr>
            <a:spLocks noChangeAspect="1" noChangeArrowheads="1"/>
          </p:cNvSpPr>
          <p:nvPr/>
        </p:nvSpPr>
        <p:spPr bwMode="auto">
          <a:xfrm>
            <a:off x="-851033" y="-144463"/>
            <a:ext cx="2530604" cy="25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1EF8CB-0930-4B17-A012-47BC5BC46EE9}"/>
              </a:ext>
            </a:extLst>
          </p:cNvPr>
          <p:cNvSpPr txBox="1"/>
          <p:nvPr/>
        </p:nvSpPr>
        <p:spPr>
          <a:xfrm>
            <a:off x="531443" y="1322867"/>
            <a:ext cx="432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правила по 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африканской чуме свиней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E7C828-8E36-42F0-AD04-D800995D0467}"/>
              </a:ext>
            </a:extLst>
          </p:cNvPr>
          <p:cNvSpPr txBox="1"/>
          <p:nvPr/>
        </p:nvSpPr>
        <p:spPr>
          <a:xfrm>
            <a:off x="1070178" y="2069974"/>
            <a:ext cx="36975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Мероприятия при подозрении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(клинические признаки, патологоанатомические изменения, контакты с неблагополучными хозяйствами, дикими кабанами, выгульное содержание свиней, скармливание пищевых отходов).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/>
              <a:t>Сообщить в ОБУ </a:t>
            </a:r>
          </a:p>
          <a:p>
            <a:r>
              <a:rPr lang="ru-RU" sz="1400" i="1" dirty="0"/>
              <a:t>Содействовать в проведении отбора проб.</a:t>
            </a:r>
          </a:p>
          <a:p>
            <a:endParaRPr lang="ru-RU" sz="1400" i="1" dirty="0"/>
          </a:p>
          <a:p>
            <a:r>
              <a:rPr lang="ru-RU" sz="1400" i="1" dirty="0"/>
              <a:t>Изолировать подозреваемых в заражении животных, а также трупы павших свиней в том же помещении, в котором они находились</a:t>
            </a:r>
          </a:p>
          <a:p>
            <a:endParaRPr lang="ru-RU" sz="1400" i="1" dirty="0"/>
          </a:p>
          <a:p>
            <a:r>
              <a:rPr lang="ru-RU" sz="1400" i="1" dirty="0"/>
              <a:t>Прекратить убой и реализацию  свиней</a:t>
            </a:r>
          </a:p>
          <a:p>
            <a:endParaRPr lang="ru-RU" dirty="0"/>
          </a:p>
        </p:txBody>
      </p:sp>
      <p:pic>
        <p:nvPicPr>
          <p:cNvPr id="8" name="Рисунок 7" descr="Изображение выглядит как свинья, млекопитающее, ко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093EE33-BF81-4AB9-AC85-4BDE2C7B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82" y="2109985"/>
            <a:ext cx="4163070" cy="23389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3310D7-8225-48EE-B038-0D4ED010F56A}"/>
              </a:ext>
            </a:extLst>
          </p:cNvPr>
          <p:cNvSpPr txBox="1"/>
          <p:nvPr/>
        </p:nvSpPr>
        <p:spPr>
          <a:xfrm>
            <a:off x="1070178" y="5753427"/>
            <a:ext cx="807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Прекратить все передвижения и перегруппировки животных</a:t>
            </a:r>
          </a:p>
          <a:p>
            <a:r>
              <a:rPr lang="ru-RU" sz="1400" i="1" dirty="0"/>
              <a:t>Запретить посещение посторонними</a:t>
            </a:r>
          </a:p>
          <a:p>
            <a:r>
              <a:rPr lang="ru-RU" sz="1400" i="1" dirty="0"/>
              <a:t>Предоставить сведения о количестве имеющихся свиней, </a:t>
            </a:r>
          </a:p>
          <a:p>
            <a:r>
              <a:rPr lang="ru-RU" sz="1400" i="1" dirty="0"/>
              <a:t>а также о количестве павших свиней за последние 30 дней.</a:t>
            </a:r>
          </a:p>
        </p:txBody>
      </p:sp>
      <p:pic>
        <p:nvPicPr>
          <p:cNvPr id="11" name="Picture 2" descr="https://pbs.twimg.com/media/DtuwVw_W0AAthUN.jpg">
            <a:extLst>
              <a:ext uri="{FF2B5EF4-FFF2-40B4-BE49-F238E27FC236}">
                <a16:creationId xmlns:a16="http://schemas.microsoft.com/office/drawing/2014/main" xmlns="" id="{BAC4E06D-9EF3-4E8E-B979-BDDE34ABE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18938" b="15354"/>
          <a:stretch/>
        </p:blipFill>
        <p:spPr bwMode="auto">
          <a:xfrm>
            <a:off x="432347" y="3478362"/>
            <a:ext cx="603250" cy="6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bs.twimg.com/media/DtuwVw_W0AAthUN.jpg">
            <a:extLst>
              <a:ext uri="{FF2B5EF4-FFF2-40B4-BE49-F238E27FC236}">
                <a16:creationId xmlns:a16="http://schemas.microsoft.com/office/drawing/2014/main" xmlns="" id="{81FC1E63-F8F4-43FE-9C9B-FB7086684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18938" b="15354"/>
          <a:stretch/>
        </p:blipFill>
        <p:spPr bwMode="auto">
          <a:xfrm>
            <a:off x="414269" y="4312333"/>
            <a:ext cx="603250" cy="6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bs.twimg.com/media/DtuwVw_W0AAthUN.jpg">
            <a:extLst>
              <a:ext uri="{FF2B5EF4-FFF2-40B4-BE49-F238E27FC236}">
                <a16:creationId xmlns:a16="http://schemas.microsoft.com/office/drawing/2014/main" xmlns="" id="{FAFAA783-A106-44D2-8947-9B7196074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18938" b="15354"/>
          <a:stretch/>
        </p:blipFill>
        <p:spPr bwMode="auto">
          <a:xfrm>
            <a:off x="432347" y="5084678"/>
            <a:ext cx="603250" cy="6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bs.twimg.com/media/DtuwVw_W0AAthUN.jpg">
            <a:extLst>
              <a:ext uri="{FF2B5EF4-FFF2-40B4-BE49-F238E27FC236}">
                <a16:creationId xmlns:a16="http://schemas.microsoft.com/office/drawing/2014/main" xmlns="" id="{8B7AC38F-DE62-41B3-B3F7-DCD5BE293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18938" b="15354"/>
          <a:stretch/>
        </p:blipFill>
        <p:spPr bwMode="auto">
          <a:xfrm>
            <a:off x="414269" y="5897367"/>
            <a:ext cx="603250" cy="6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2CC9A3A-B3D2-4707-9AEC-060EA679A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17" y="5414849"/>
            <a:ext cx="1618251" cy="12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трава, поле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63DF3C69-B602-4B46-95CD-913AC1C09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74" y="1716790"/>
            <a:ext cx="4134603" cy="2750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214BED-C9CD-434C-9371-C40B9930F447}"/>
              </a:ext>
            </a:extLst>
          </p:cNvPr>
          <p:cNvSpPr txBox="1"/>
          <p:nvPr/>
        </p:nvSpPr>
        <p:spPr>
          <a:xfrm>
            <a:off x="258771" y="425879"/>
            <a:ext cx="6434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8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4800" dirty="0">
                <a:solidFill>
                  <a:srgbClr val="F34840"/>
                </a:solidFill>
              </a:rPr>
              <a:t>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E20D92E-B9C0-4188-9D06-FF57EEF2F0BF}"/>
              </a:ext>
            </a:extLst>
          </p:cNvPr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4F30810-BAE3-4A59-A661-A4048B128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6B35BF-5D42-42DB-B1E3-1FC553AB826C}"/>
              </a:ext>
            </a:extLst>
          </p:cNvPr>
          <p:cNvSpPr txBox="1"/>
          <p:nvPr/>
        </p:nvSpPr>
        <p:spPr>
          <a:xfrm>
            <a:off x="257923" y="2281933"/>
            <a:ext cx="4602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/>
              <a:t>Выезжает на место</a:t>
            </a:r>
          </a:p>
          <a:p>
            <a:pPr marL="342900" indent="-342900">
              <a:buAutoNum type="arabicPeriod"/>
            </a:pPr>
            <a:r>
              <a:rPr lang="ru-RU" i="1" dirty="0"/>
              <a:t>Определяет границы предполагаемого эпизоотического очага</a:t>
            </a:r>
          </a:p>
          <a:p>
            <a:pPr marL="342900" indent="-342900">
              <a:buAutoNum type="arabicPeriod"/>
            </a:pPr>
            <a:r>
              <a:rPr lang="ru-RU" i="1" dirty="0"/>
              <a:t>Определяет наличие возможных инфицированных объектов</a:t>
            </a:r>
          </a:p>
          <a:p>
            <a:pPr marL="342900" indent="-342900">
              <a:buAutoNum type="arabicPeriod"/>
            </a:pPr>
            <a:r>
              <a:rPr lang="ru-RU" i="1" dirty="0"/>
              <a:t>Определяет вероятные источники и пути заноса возбудителя АЧС, а также возможные пути распространения возбудителя АЧС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5D2A23-1755-466B-94AD-1BF729A43A0B}"/>
              </a:ext>
            </a:extLst>
          </p:cNvPr>
          <p:cNvSpPr txBox="1"/>
          <p:nvPr/>
        </p:nvSpPr>
        <p:spPr>
          <a:xfrm>
            <a:off x="3476172" y="4801792"/>
            <a:ext cx="5667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5. Осуществляет отбор проб и направление </a:t>
            </a:r>
          </a:p>
          <a:p>
            <a:r>
              <a:rPr lang="ru-RU" i="1" dirty="0"/>
              <a:t>Материала в лабораторию</a:t>
            </a:r>
          </a:p>
          <a:p>
            <a:r>
              <a:rPr lang="ru-RU" i="1" dirty="0"/>
              <a:t>6. Информирует о подозрении руководителя органа местного самоуправления и население.</a:t>
            </a:r>
          </a:p>
          <a:p>
            <a:r>
              <a:rPr lang="ru-RU" i="1" dirty="0"/>
              <a:t>7. Уточняет количество свиней в хозяйствах на территории муниципального образования;</a:t>
            </a:r>
          </a:p>
          <a:p>
            <a:r>
              <a:rPr lang="ru-RU" i="1" dirty="0"/>
              <a:t>8. Места и порядок уничтожения трупов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5759DB-0364-4625-B553-513E2EB84069}"/>
              </a:ext>
            </a:extLst>
          </p:cNvPr>
          <p:cNvSpPr txBox="1"/>
          <p:nvPr/>
        </p:nvSpPr>
        <p:spPr>
          <a:xfrm>
            <a:off x="572285" y="1301292"/>
            <a:ext cx="4739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Областное бюджетное учреждение ветеринарии</a:t>
            </a:r>
          </a:p>
        </p:txBody>
      </p:sp>
      <p:pic>
        <p:nvPicPr>
          <p:cNvPr id="14" name="Рисунок 19">
            <a:extLst>
              <a:ext uri="{FF2B5EF4-FFF2-40B4-BE49-F238E27FC236}">
                <a16:creationId xmlns:a16="http://schemas.microsoft.com/office/drawing/2014/main" xmlns="" id="{E5C3F92A-8E23-4632-81F0-CFDE2D75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15732" r="37215" b="20732"/>
          <a:stretch>
            <a:fillRect/>
          </a:stretch>
        </p:blipFill>
        <p:spPr bwMode="auto">
          <a:xfrm>
            <a:off x="1623149" y="4975561"/>
            <a:ext cx="487798" cy="1683786"/>
          </a:xfrm>
          <a:prstGeom prst="rect">
            <a:avLst/>
          </a:prstGeom>
          <a:solidFill>
            <a:srgbClr val="F34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7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B886E-FE31-4247-B966-38E66CEE2577}"/>
              </a:ext>
            </a:extLst>
          </p:cNvPr>
          <p:cNvSpPr txBox="1"/>
          <p:nvPr/>
        </p:nvSpPr>
        <p:spPr>
          <a:xfrm>
            <a:off x="3955261" y="1533966"/>
            <a:ext cx="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</a:p>
        </p:txBody>
      </p:sp>
      <p:sp>
        <p:nvSpPr>
          <p:cNvPr id="32" name="Скругленный прямоугольник 8">
            <a:extLst>
              <a:ext uri="{FF2B5EF4-FFF2-40B4-BE49-F238E27FC236}">
                <a16:creationId xmlns:a16="http://schemas.microsoft.com/office/drawing/2014/main" xmlns="" id="{1F678E4C-70B3-46B7-9D07-A435D4759CBB}"/>
              </a:ext>
            </a:extLst>
          </p:cNvPr>
          <p:cNvSpPr/>
          <p:nvPr/>
        </p:nvSpPr>
        <p:spPr>
          <a:xfrm>
            <a:off x="2661449" y="3323558"/>
            <a:ext cx="4509468" cy="103136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1F678E4C-70B3-46B7-9D07-A435D4759CBB}"/>
              </a:ext>
            </a:extLst>
          </p:cNvPr>
          <p:cNvSpPr/>
          <p:nvPr/>
        </p:nvSpPr>
        <p:spPr>
          <a:xfrm>
            <a:off x="1990393" y="1438854"/>
            <a:ext cx="5851581" cy="1451429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2" descr="https://pbs.twimg.com/media/DtuwVw_W0AAthUN.jpg">
            <a:extLst>
              <a:ext uri="{FF2B5EF4-FFF2-40B4-BE49-F238E27FC236}">
                <a16:creationId xmlns:a16="http://schemas.microsoft.com/office/drawing/2014/main" xmlns="" id="{05BB0653-FD18-4AF6-98FF-492939B65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18938" b="15354"/>
          <a:stretch/>
        </p:blipFill>
        <p:spPr bwMode="auto">
          <a:xfrm>
            <a:off x="689522" y="1770906"/>
            <a:ext cx="1022596" cy="11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694ED-B051-48BB-8245-602A760F1885}"/>
              </a:ext>
            </a:extLst>
          </p:cNvPr>
          <p:cNvSpPr txBox="1"/>
          <p:nvPr/>
        </p:nvSpPr>
        <p:spPr>
          <a:xfrm>
            <a:off x="2177952" y="1591633"/>
            <a:ext cx="5476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вируса АЧС или его генетического материала или антител против возбудителя АЧС по результатам лабораторных исследований проб биологического (патологического) материала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DBA03E29-6D09-478F-8369-D7E5F44FEABD}"/>
              </a:ext>
            </a:extLst>
          </p:cNvPr>
          <p:cNvSpPr/>
          <p:nvPr/>
        </p:nvSpPr>
        <p:spPr>
          <a:xfrm>
            <a:off x="4432852" y="2890283"/>
            <a:ext cx="586409" cy="36933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ECC7B3-B7F1-4C11-803B-3A31B35097D7}"/>
              </a:ext>
            </a:extLst>
          </p:cNvPr>
          <p:cNvSpPr txBox="1"/>
          <p:nvPr/>
        </p:nvSpPr>
        <p:spPr>
          <a:xfrm>
            <a:off x="3476171" y="3323558"/>
            <a:ext cx="2689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Диагноз установлен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ABEC03D-65A2-4CCB-9DCF-BD0CEFDE306D}"/>
              </a:ext>
            </a:extLst>
          </p:cNvPr>
          <p:cNvSpPr/>
          <p:nvPr/>
        </p:nvSpPr>
        <p:spPr>
          <a:xfrm>
            <a:off x="2276272" y="4931923"/>
            <a:ext cx="5136205" cy="14514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течение 24 часов: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Проведение ОЧПК;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Указ Губернатора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План мероприятий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2042717C-8782-42F4-9C19-4E6AD9ADFE4C}"/>
              </a:ext>
            </a:extLst>
          </p:cNvPr>
          <p:cNvSpPr/>
          <p:nvPr/>
        </p:nvSpPr>
        <p:spPr>
          <a:xfrm>
            <a:off x="4503695" y="4369262"/>
            <a:ext cx="515566" cy="54832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Свинья">
            <a:extLst>
              <a:ext uri="{FF2B5EF4-FFF2-40B4-BE49-F238E27FC236}">
                <a16:creationId xmlns:a16="http://schemas.microsoft.com/office/drawing/2014/main" xmlns="" id="{934040DB-2D27-462F-85CC-47C4AE69A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3701" y="5016852"/>
            <a:ext cx="1418290" cy="12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0400" y="1384588"/>
            <a:ext cx="501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моменты</a:t>
            </a:r>
          </a:p>
        </p:txBody>
      </p:sp>
      <p:sp>
        <p:nvSpPr>
          <p:cNvPr id="32" name="Скругленный прямоугольник 8">
            <a:extLst>
              <a:ext uri="{FF2B5EF4-FFF2-40B4-BE49-F238E27FC236}">
                <a16:creationId xmlns:a16="http://schemas.microsoft.com/office/drawing/2014/main" xmlns="" id="{1F678E4C-70B3-46B7-9D07-A435D4759CBB}"/>
              </a:ext>
            </a:extLst>
          </p:cNvPr>
          <p:cNvSpPr/>
          <p:nvPr/>
        </p:nvSpPr>
        <p:spPr>
          <a:xfrm>
            <a:off x="4687976" y="4027226"/>
            <a:ext cx="4153489" cy="984522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348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1F678E4C-70B3-46B7-9D07-A435D4759CBB}"/>
              </a:ext>
            </a:extLst>
          </p:cNvPr>
          <p:cNvSpPr/>
          <p:nvPr/>
        </p:nvSpPr>
        <p:spPr>
          <a:xfrm>
            <a:off x="320992" y="2210994"/>
            <a:ext cx="3721303" cy="1534767"/>
          </a:xfrm>
          <a:prstGeom prst="roundRect">
            <a:avLst/>
          </a:prstGeom>
          <a:noFill/>
          <a:ln w="38100" cap="flat" cmpd="sng" algn="ctr">
            <a:solidFill>
              <a:srgbClr val="F348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1F678E4C-70B3-46B7-9D07-A435D4759CBB}"/>
              </a:ext>
            </a:extLst>
          </p:cNvPr>
          <p:cNvSpPr/>
          <p:nvPr/>
        </p:nvSpPr>
        <p:spPr>
          <a:xfrm>
            <a:off x="4687976" y="5222967"/>
            <a:ext cx="4133385" cy="1027534"/>
          </a:xfrm>
          <a:prstGeom prst="roundRect">
            <a:avLst/>
          </a:prstGeom>
          <a:noFill/>
          <a:ln w="38100" cap="flat" cmpd="sng" algn="ctr">
            <a:solidFill>
              <a:srgbClr val="F348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77BD44-C356-4479-9A68-C14759ECB10A}"/>
              </a:ext>
            </a:extLst>
          </p:cNvPr>
          <p:cNvSpPr txBox="1"/>
          <p:nvPr/>
        </p:nvSpPr>
        <p:spPr>
          <a:xfrm>
            <a:off x="398948" y="2268433"/>
            <a:ext cx="366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Почва обрабатывается </a:t>
            </a:r>
            <a:r>
              <a:rPr lang="ru-RU" b="1" dirty="0"/>
              <a:t>не только</a:t>
            </a:r>
          </a:p>
          <a:p>
            <a:r>
              <a:rPr lang="ru-RU" dirty="0"/>
              <a:t>хлорной известью</a:t>
            </a:r>
          </a:p>
          <a:p>
            <a:r>
              <a:rPr lang="ru-RU" dirty="0"/>
              <a:t> с содержанием активного хлора</a:t>
            </a:r>
          </a:p>
          <a:p>
            <a:r>
              <a:rPr lang="ru-RU" dirty="0"/>
              <a:t> не менее 25% (должно быть лабораторное подтверждение)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3DA949-99EF-4ED8-9BE9-C82E0E0B6A80}"/>
              </a:ext>
            </a:extLst>
          </p:cNvPr>
          <p:cNvSpPr txBox="1"/>
          <p:nvPr/>
        </p:nvSpPr>
        <p:spPr>
          <a:xfrm>
            <a:off x="4727644" y="4027226"/>
            <a:ext cx="4093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Пробы на АЧС отбирают и транспортируют</a:t>
            </a:r>
          </a:p>
          <a:p>
            <a:r>
              <a:rPr lang="ru-RU" dirty="0"/>
              <a:t> только специалисты госветслужбы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EB483B-FF87-42AB-A8C3-C41F78609627}"/>
              </a:ext>
            </a:extLst>
          </p:cNvPr>
          <p:cNvSpPr txBox="1"/>
          <p:nvPr/>
        </p:nvSpPr>
        <p:spPr>
          <a:xfrm>
            <a:off x="418511" y="4144287"/>
            <a:ext cx="3661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Дератизация проводится </a:t>
            </a:r>
          </a:p>
          <a:p>
            <a:r>
              <a:rPr lang="ru-RU" dirty="0"/>
              <a:t>одновременно с первым</a:t>
            </a:r>
          </a:p>
          <a:p>
            <a:r>
              <a:rPr lang="ru-RU" dirty="0"/>
              <a:t> этапом дезинфекции.</a:t>
            </a:r>
          </a:p>
          <a:p>
            <a:r>
              <a:rPr lang="ru-RU" dirty="0"/>
              <a:t>Контроль качества дезинфекции</a:t>
            </a:r>
          </a:p>
          <a:p>
            <a:r>
              <a:rPr lang="ru-RU" dirty="0"/>
              <a:t> - </a:t>
            </a:r>
            <a:r>
              <a:rPr lang="ru-RU" b="1" dirty="0"/>
              <a:t>обязателен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3D3FE857-AA93-4B8E-9BF0-043BB9926D50}"/>
              </a:ext>
            </a:extLst>
          </p:cNvPr>
          <p:cNvSpPr/>
          <p:nvPr/>
        </p:nvSpPr>
        <p:spPr>
          <a:xfrm>
            <a:off x="319313" y="4088994"/>
            <a:ext cx="3740721" cy="1681379"/>
          </a:xfrm>
          <a:prstGeom prst="roundRect">
            <a:avLst>
              <a:gd name="adj" fmla="val 17147"/>
            </a:avLst>
          </a:prstGeom>
          <a:noFill/>
          <a:ln w="38100" cap="flat" cmpd="sng" algn="ctr">
            <a:solidFill>
              <a:srgbClr val="F348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94E661-F212-499B-BE36-B09E4BC7575C}"/>
              </a:ext>
            </a:extLst>
          </p:cNvPr>
          <p:cNvSpPr txBox="1"/>
          <p:nvPr/>
        </p:nvSpPr>
        <p:spPr>
          <a:xfrm>
            <a:off x="4727644" y="5246163"/>
            <a:ext cx="411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Спецодежда уничтожается </a:t>
            </a:r>
          </a:p>
          <a:p>
            <a:r>
              <a:rPr lang="ru-RU" dirty="0"/>
              <a:t>на территории</a:t>
            </a:r>
          </a:p>
          <a:p>
            <a:r>
              <a:rPr lang="ru-RU" dirty="0"/>
              <a:t> эпизоотического очага</a:t>
            </a:r>
          </a:p>
        </p:txBody>
      </p:sp>
      <p:pic>
        <p:nvPicPr>
          <p:cNvPr id="17" name="Рисунок 16" descr="Изображение выглядит как трава, внешний,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967638D-A7C7-44E0-B8BA-C63158AFF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9"/>
          <a:stretch>
            <a:fillRect/>
          </a:stretch>
        </p:blipFill>
        <p:spPr>
          <a:xfrm>
            <a:off x="5888795" y="1449854"/>
            <a:ext cx="3053869" cy="1993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9F06D0-C2E1-42E4-904D-5107DBC19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26" y="2080668"/>
            <a:ext cx="1462612" cy="11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B886E-FE31-4247-B966-38E66CEE2577}"/>
              </a:ext>
            </a:extLst>
          </p:cNvPr>
          <p:cNvSpPr txBox="1"/>
          <p:nvPr/>
        </p:nvSpPr>
        <p:spPr>
          <a:xfrm>
            <a:off x="3955261" y="1533966"/>
            <a:ext cx="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250" y="1373454"/>
            <a:ext cx="8490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Правила по бруцеллезу животных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01.03.2021)</a:t>
            </a:r>
          </a:p>
        </p:txBody>
      </p:sp>
      <p:pic>
        <p:nvPicPr>
          <p:cNvPr id="3" name="Рисунок 2" descr="Изображение выглядит как корова, здание, млекопитающее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2F9092-171F-49AB-9C0F-BD44030F5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93" y="2364963"/>
            <a:ext cx="3713129" cy="3424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80D007-5680-4ED3-B8CF-B2C0A4FCE03B}"/>
              </a:ext>
            </a:extLst>
          </p:cNvPr>
          <p:cNvSpPr txBox="1"/>
          <p:nvPr/>
        </p:nvSpPr>
        <p:spPr>
          <a:xfrm>
            <a:off x="603250" y="2784397"/>
            <a:ext cx="4497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Возбудитель: </a:t>
            </a:r>
            <a:r>
              <a:rPr lang="en-US" dirty="0"/>
              <a:t>Brucella abortus</a:t>
            </a:r>
            <a:r>
              <a:rPr lang="ru-RU" dirty="0"/>
              <a:t>,</a:t>
            </a:r>
            <a:endParaRPr lang="en-US" dirty="0"/>
          </a:p>
          <a:p>
            <a:r>
              <a:rPr lang="en-US" dirty="0"/>
              <a:t> Brucella</a:t>
            </a:r>
            <a:r>
              <a:rPr lang="ru-RU" dirty="0"/>
              <a:t> </a:t>
            </a:r>
            <a:r>
              <a:rPr lang="en-US" dirty="0" err="1"/>
              <a:t>melitensis</a:t>
            </a:r>
            <a:r>
              <a:rPr lang="ru-RU" dirty="0"/>
              <a:t>, </a:t>
            </a:r>
            <a:r>
              <a:rPr lang="en-US" dirty="0"/>
              <a:t>Brucella </a:t>
            </a:r>
            <a:r>
              <a:rPr lang="en-US" dirty="0" err="1"/>
              <a:t>suis</a:t>
            </a:r>
            <a:r>
              <a:rPr lang="ru-RU" dirty="0"/>
              <a:t>,</a:t>
            </a:r>
            <a:endParaRPr lang="en-US" dirty="0"/>
          </a:p>
          <a:p>
            <a:r>
              <a:rPr lang="ru-RU" dirty="0"/>
              <a:t> </a:t>
            </a:r>
            <a:r>
              <a:rPr lang="en-US" dirty="0"/>
              <a:t>Brucella ovis</a:t>
            </a:r>
            <a:r>
              <a:rPr lang="ru-RU" dirty="0"/>
              <a:t>,</a:t>
            </a:r>
            <a:r>
              <a:rPr lang="en-US" dirty="0"/>
              <a:t> Brucella </a:t>
            </a:r>
            <a:r>
              <a:rPr lang="en-US" dirty="0" err="1"/>
              <a:t>canis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Устойчивость:</a:t>
            </a:r>
          </a:p>
          <a:p>
            <a:r>
              <a:rPr lang="ru-RU" dirty="0"/>
              <a:t>В молоке – до 10 дней, в сливочном масле – до 35 дней, во внутренних органах, костях, мышцах – до 60 дней, в шерсти, смушках – 12 дней.</a:t>
            </a:r>
          </a:p>
        </p:txBody>
      </p:sp>
    </p:spTree>
    <p:extLst>
      <p:ext uri="{BB962C8B-B14F-4D97-AF65-F5344CB8AC3E}">
        <p14:creationId xmlns:p14="http://schemas.microsoft.com/office/powerpoint/2010/main" val="188607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5300" y="22587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B886E-FE31-4247-B966-38E66CEE2577}"/>
              </a:ext>
            </a:extLst>
          </p:cNvPr>
          <p:cNvSpPr txBox="1"/>
          <p:nvPr/>
        </p:nvSpPr>
        <p:spPr>
          <a:xfrm>
            <a:off x="3955261" y="1533966"/>
            <a:ext cx="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639" y="1328191"/>
            <a:ext cx="652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</a:p>
        </p:txBody>
      </p:sp>
      <p:pic>
        <p:nvPicPr>
          <p:cNvPr id="6" name="Рисунок 5" descr="Изображение выглядит как человек, корова, млекопитающее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A3CC817-1992-4469-A307-748D1AC44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64" y="2138561"/>
            <a:ext cx="3048000" cy="2026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45A304-5477-4BEB-9881-676E76E4DEE3}"/>
              </a:ext>
            </a:extLst>
          </p:cNvPr>
          <p:cNvSpPr txBox="1"/>
          <p:nvPr/>
        </p:nvSpPr>
        <p:spPr>
          <a:xfrm>
            <a:off x="611639" y="1903324"/>
            <a:ext cx="4601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Плановые серологические исследования</a:t>
            </a:r>
          </a:p>
          <a:p>
            <a:r>
              <a:rPr lang="ru-RU" dirty="0"/>
              <a:t> проводятся специалистами госветслужбы:</a:t>
            </a:r>
          </a:p>
          <a:p>
            <a:endParaRPr lang="ru-RU" dirty="0"/>
          </a:p>
          <a:p>
            <a:r>
              <a:rPr lang="ru-RU" b="1" u="sng" dirty="0"/>
              <a:t>Крупный рогатый скот </a:t>
            </a:r>
            <a:r>
              <a:rPr lang="ru-RU" dirty="0"/>
              <a:t>– в хозяйствах, поставляющие молоко – 2 раза в год, иные хозяйства, содержащие </a:t>
            </a:r>
            <a:r>
              <a:rPr lang="ru-RU" dirty="0" err="1"/>
              <a:t>крс</a:t>
            </a:r>
            <a:r>
              <a:rPr lang="ru-RU" dirty="0"/>
              <a:t> – 1 раз в год  (репрезентативная выборка в приложении№ 1 к правилам);</a:t>
            </a:r>
          </a:p>
          <a:p>
            <a:r>
              <a:rPr lang="ru-RU" dirty="0"/>
              <a:t>Быки- производители – 2 раза в год; </a:t>
            </a:r>
          </a:p>
          <a:p>
            <a:endParaRPr lang="ru-RU" dirty="0"/>
          </a:p>
          <a:p>
            <a:r>
              <a:rPr lang="ru-RU" b="1" u="sng" dirty="0"/>
              <a:t>Овец и коз </a:t>
            </a:r>
            <a:r>
              <a:rPr lang="ru-RU" dirty="0"/>
              <a:t>– 1 раз в год за исключением окотившихся овцематок и </a:t>
            </a:r>
            <a:r>
              <a:rPr lang="ru-RU" dirty="0" err="1"/>
              <a:t>козематок</a:t>
            </a:r>
            <a:r>
              <a:rPr lang="ru-RU" dirty="0"/>
              <a:t> (на 31-й день после родов;</a:t>
            </a:r>
          </a:p>
          <a:p>
            <a:endParaRPr lang="ru-RU" dirty="0"/>
          </a:p>
          <a:p>
            <a:r>
              <a:rPr lang="ru-RU" b="1" u="sng" dirty="0"/>
              <a:t>Оленей (маралов</a:t>
            </a:r>
            <a:r>
              <a:rPr lang="ru-RU" dirty="0"/>
              <a:t>) – 1 раз в год в количестве 25% основного стада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B7EE15-A263-47C1-8169-699528D81052}"/>
              </a:ext>
            </a:extLst>
          </p:cNvPr>
          <p:cNvSpPr txBox="1"/>
          <p:nvPr/>
        </p:nvSpPr>
        <p:spPr>
          <a:xfrm>
            <a:off x="5646773" y="4677703"/>
            <a:ext cx="32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Животные иных видов </a:t>
            </a:r>
            <a:r>
              <a:rPr lang="ru-RU" dirty="0"/>
              <a:t>– 1 раз в год</a:t>
            </a:r>
          </a:p>
        </p:txBody>
      </p:sp>
    </p:spTree>
    <p:extLst>
      <p:ext uri="{BB962C8B-B14F-4D97-AF65-F5344CB8AC3E}">
        <p14:creationId xmlns:p14="http://schemas.microsoft.com/office/powerpoint/2010/main" val="133792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D707CFB-1C6B-4377-86ED-374DBBF7A02E}"/>
              </a:ext>
            </a:extLst>
          </p:cNvPr>
          <p:cNvSpPr/>
          <p:nvPr/>
        </p:nvSpPr>
        <p:spPr>
          <a:xfrm>
            <a:off x="486561" y="2133151"/>
            <a:ext cx="8162139" cy="40989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ПРАВИТЕЛЬСТВО 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B886E-FE31-4247-B966-38E66CEE2577}"/>
              </a:ext>
            </a:extLst>
          </p:cNvPr>
          <p:cNvSpPr txBox="1"/>
          <p:nvPr/>
        </p:nvSpPr>
        <p:spPr>
          <a:xfrm>
            <a:off x="3955261" y="1533966"/>
            <a:ext cx="2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119" y="1454678"/>
            <a:ext cx="8242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F4C549-3D2E-4A20-8637-251C2325810D}"/>
              </a:ext>
            </a:extLst>
          </p:cNvPr>
          <p:cNvSpPr txBox="1"/>
          <p:nvPr/>
        </p:nvSpPr>
        <p:spPr>
          <a:xfrm>
            <a:off x="671119" y="2283377"/>
            <a:ext cx="77043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Животные всех видов исследуются с 2- месячного возраста. За исключением телят мясного направления продуктивности и жеребят, которые исследуются с 7-и 9- месячного возраста соответственно.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Плановые серологические исследования маточного поголовья не проводятся в течение 30 календарных дней перед родами и в течение 30 дней после родов.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На инфекционный эпидидимит баранов </a:t>
            </a:r>
            <a:r>
              <a:rPr lang="ru-RU" dirty="0"/>
              <a:t>– 1 раз в года через 30 </a:t>
            </a:r>
            <a:r>
              <a:rPr lang="ru-RU" dirty="0" err="1"/>
              <a:t>дн</a:t>
            </a:r>
            <a:r>
              <a:rPr lang="ru-RU" dirty="0"/>
              <a:t>. после окончания случной компании (при реализации – 30 дней до вывода (вывоза). Бараны исследуются с 12 – месячного возраста (с пальпацией семенников и придатков). Бараны, предназначенные для убоя, на эпидидимит не исследуются.</a:t>
            </a:r>
          </a:p>
        </p:txBody>
      </p:sp>
    </p:spTree>
    <p:extLst>
      <p:ext uri="{BB962C8B-B14F-4D97-AF65-F5344CB8AC3E}">
        <p14:creationId xmlns:p14="http://schemas.microsoft.com/office/powerpoint/2010/main" val="333665278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6903</TotalTime>
  <Words>1927</Words>
  <Application>Microsoft Office PowerPoint</Application>
  <PresentationFormat>Экран (4:3)</PresentationFormat>
  <Paragraphs>210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Правительство НО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User</cp:lastModifiedBy>
  <cp:revision>428</cp:revision>
  <cp:lastPrinted>2019-03-14T07:24:22Z</cp:lastPrinted>
  <dcterms:created xsi:type="dcterms:W3CDTF">2018-12-10T13:13:56Z</dcterms:created>
  <dcterms:modified xsi:type="dcterms:W3CDTF">2022-03-23T13:08:19Z</dcterms:modified>
</cp:coreProperties>
</file>